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handoutMasterIdLst>
    <p:handoutMasterId r:id="rId61"/>
  </p:handoutMasterIdLst>
  <p:sldIdLst>
    <p:sldId id="256" r:id="rId2"/>
    <p:sldId id="334" r:id="rId3"/>
    <p:sldId id="287" r:id="rId4"/>
    <p:sldId id="258" r:id="rId5"/>
    <p:sldId id="259" r:id="rId6"/>
    <p:sldId id="261" r:id="rId7"/>
    <p:sldId id="324" r:id="rId8"/>
    <p:sldId id="286" r:id="rId9"/>
    <p:sldId id="335" r:id="rId10"/>
    <p:sldId id="266" r:id="rId11"/>
    <p:sldId id="292" r:id="rId12"/>
    <p:sldId id="307" r:id="rId13"/>
    <p:sldId id="308" r:id="rId14"/>
    <p:sldId id="309" r:id="rId15"/>
    <p:sldId id="268" r:id="rId16"/>
    <p:sldId id="269" r:id="rId17"/>
    <p:sldId id="270" r:id="rId18"/>
    <p:sldId id="271" r:id="rId19"/>
    <p:sldId id="267" r:id="rId20"/>
    <p:sldId id="298" r:id="rId21"/>
    <p:sldId id="299" r:id="rId22"/>
    <p:sldId id="300" r:id="rId23"/>
    <p:sldId id="302" r:id="rId24"/>
    <p:sldId id="318" r:id="rId25"/>
    <p:sldId id="319" r:id="rId26"/>
    <p:sldId id="301" r:id="rId27"/>
    <p:sldId id="336" r:id="rId28"/>
    <p:sldId id="342" r:id="rId29"/>
    <p:sldId id="272" r:id="rId30"/>
    <p:sldId id="273" r:id="rId31"/>
    <p:sldId id="274" r:id="rId32"/>
    <p:sldId id="291" r:id="rId33"/>
    <p:sldId id="313" r:id="rId34"/>
    <p:sldId id="315" r:id="rId35"/>
    <p:sldId id="275" r:id="rId36"/>
    <p:sldId id="276" r:id="rId37"/>
    <p:sldId id="277" r:id="rId38"/>
    <p:sldId id="310" r:id="rId39"/>
    <p:sldId id="326" r:id="rId40"/>
    <p:sldId id="327" r:id="rId41"/>
    <p:sldId id="281" r:id="rId42"/>
    <p:sldId id="280" r:id="rId43"/>
    <p:sldId id="293" r:id="rId44"/>
    <p:sldId id="303" r:id="rId45"/>
    <p:sldId id="337" r:id="rId46"/>
    <p:sldId id="294" r:id="rId47"/>
    <p:sldId id="338" r:id="rId48"/>
    <p:sldId id="295" r:id="rId49"/>
    <p:sldId id="339" r:id="rId50"/>
    <p:sldId id="316" r:id="rId51"/>
    <p:sldId id="340" r:id="rId52"/>
    <p:sldId id="317" r:id="rId53"/>
    <p:sldId id="341" r:id="rId54"/>
    <p:sldId id="311" r:id="rId55"/>
    <p:sldId id="312" r:id="rId56"/>
    <p:sldId id="332" r:id="rId57"/>
    <p:sldId id="282"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B1D"/>
    <a:srgbClr val="F715CC"/>
    <a:srgbClr val="5CD600"/>
    <a:srgbClr val="AE289E"/>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6" autoAdjust="0"/>
    <p:restoredTop sz="94658" autoAdjust="0"/>
  </p:normalViewPr>
  <p:slideViewPr>
    <p:cSldViewPr>
      <p:cViewPr varScale="1">
        <p:scale>
          <a:sx n="74" d="100"/>
          <a:sy n="74" d="100"/>
        </p:scale>
        <p:origin x="-7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80"/>
    </p:cViewPr>
  </p:sorter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96A0C-2BB8-4EB2-9B12-121D55D9473B}" type="datetimeFigureOut">
              <a:rPr lang="en-US" smtClean="0"/>
              <a:pPr/>
              <a:t>6/11/2010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45293A-AA4C-46CB-BCD8-16C2E09965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7A0E5-2740-48BD-8460-D78CE84CB550}" type="datetimeFigureOut">
              <a:rPr lang="en-US" smtClean="0"/>
              <a:pPr/>
              <a:t>6/11/2010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BCD3A-8964-4E7D-BAFD-462073A459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ABCD3A-8964-4E7D-BAFD-462073A4592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ABCD3A-8964-4E7D-BAFD-462073A4592A}"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ABCD3A-8964-4E7D-BAFD-462073A4592A}"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762000" y="6324600"/>
            <a:ext cx="2133600" cy="365125"/>
          </a:xfrm>
        </p:spPr>
        <p:txBody>
          <a:bodyPr/>
          <a:lstStyle/>
          <a:p>
            <a:fld id="{EED666F3-EA31-4F16-AA08-0501BCA14B7D}" type="datetimeFigureOut">
              <a:rPr lang="en-US" smtClean="0"/>
              <a:pPr/>
              <a:t>6/11/2010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E479821-6945-47F5-9159-10AAEEA659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D666F3-EA31-4F16-AA08-0501BCA14B7D}"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E479821-6945-47F5-9159-10AAEEA659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666F3-EA31-4F16-AA08-0501BCA14B7D}"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666F3-EA31-4F16-AA08-0501BCA14B7D}"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666F3-EA31-4F16-AA08-0501BCA14B7D}" type="datetimeFigureOut">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666F3-EA31-4F16-AA08-0501BCA14B7D}"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D666F3-EA31-4F16-AA08-0501BCA14B7D}"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79821-6945-47F5-9159-10AAEEA659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D666F3-EA31-4F16-AA08-0501BCA14B7D}"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D666F3-EA31-4F16-AA08-0501BCA14B7D}" type="datetimeFigureOut">
              <a:rPr lang="en-US" smtClean="0"/>
              <a:pPr/>
              <a:t>6/11/2010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D666F3-EA31-4F16-AA08-0501BCA14B7D}" type="datetimeFigureOut">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666F3-EA31-4F16-AA08-0501BCA14B7D}" type="datetimeFigureOut">
              <a:rPr lang="en-US" smtClean="0"/>
              <a:pPr/>
              <a:t>6/11/2010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D666F3-EA31-4F16-AA08-0501BCA14B7D}"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79821-6945-47F5-9159-10AAEEA659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D666F3-EA31-4F16-AA08-0501BCA14B7D}" type="datetimeFigureOut">
              <a:rPr lang="en-US" smtClean="0"/>
              <a:pPr/>
              <a:t>6/11/2010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479821-6945-47F5-9159-10AAEEA659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Action Button: Back or Previous 13">
            <a:hlinkClick r:id="" action="ppaction://hlinkshowjump?jump=previousslide" highlightClick="1"/>
          </p:cNvPr>
          <p:cNvSpPr/>
          <p:nvPr userDrawn="1"/>
        </p:nvSpPr>
        <p:spPr>
          <a:xfrm>
            <a:off x="3124200" y="6400800"/>
            <a:ext cx="1066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Forward or Next 14">
            <a:hlinkClick r:id="" action="ppaction://hlinkshowjump?jump=nextslide" highlightClick="1"/>
          </p:cNvPr>
          <p:cNvSpPr/>
          <p:nvPr userDrawn="1"/>
        </p:nvSpPr>
        <p:spPr>
          <a:xfrm>
            <a:off x="4648200" y="6400800"/>
            <a:ext cx="990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End 15">
            <a:hlinkClick r:id="" action="ppaction://hlinkshowjump?jump=lastslide" highlightClick="1"/>
          </p:cNvPr>
          <p:cNvSpPr/>
          <p:nvPr userDrawn="1"/>
        </p:nvSpPr>
        <p:spPr>
          <a:xfrm>
            <a:off x="7010400" y="6400800"/>
            <a:ext cx="914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Home 16">
            <a:hlinkClick r:id="rId14" action="ppaction://hlinksldjump" highlightClick="1"/>
          </p:cNvPr>
          <p:cNvSpPr/>
          <p:nvPr userDrawn="1"/>
        </p:nvSpPr>
        <p:spPr>
          <a:xfrm>
            <a:off x="990600" y="6324600"/>
            <a:ext cx="7620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80"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wmf"/><Relationship Id="rId5" Type="http://schemas.openxmlformats.org/officeDocument/2006/relationships/image" Target="../media/image7.jpe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w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1.w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0.xml"/><Relationship Id="rId1" Type="http://schemas.openxmlformats.org/officeDocument/2006/relationships/slideLayout" Target="../slideLayouts/slideLayout8.x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 Target="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 Target="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 Target="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41.xml"/><Relationship Id="rId12"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8.xml"/><Relationship Id="rId6" Type="http://schemas.openxmlformats.org/officeDocument/2006/relationships/slide" Target="slide12.xml"/><Relationship Id="rId11" Type="http://schemas.openxmlformats.org/officeDocument/2006/relationships/slide" Target="slide33.xml"/><Relationship Id="rId5" Type="http://schemas.openxmlformats.org/officeDocument/2006/relationships/slide" Target="slide15.xml"/><Relationship Id="rId10" Type="http://schemas.openxmlformats.org/officeDocument/2006/relationships/slide" Target="slide38.xml"/><Relationship Id="rId4" Type="http://schemas.openxmlformats.org/officeDocument/2006/relationships/slide" Target="slide29.xml"/><Relationship Id="rId9" Type="http://schemas.openxmlformats.org/officeDocument/2006/relationships/slide" Target="slide35.xml"/></Relationships>
</file>

<file path=ppt/slides/_rels/slide4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46.xml"/><Relationship Id="rId7" Type="http://schemas.openxmlformats.org/officeDocument/2006/relationships/slide" Target="slide54.xml"/><Relationship Id="rId2"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slide" Target="slide52.xml"/><Relationship Id="rId5" Type="http://schemas.openxmlformats.org/officeDocument/2006/relationships/slide" Target="slide50.xml"/><Relationship Id="rId4" Type="http://schemas.openxmlformats.org/officeDocument/2006/relationships/slide" Target="slide48.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8.xml"/><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6.w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8.xml"/><Relationship Id="rId4" Type="http://schemas.openxmlformats.org/officeDocument/2006/relationships/slide" Target="slide40.xml"/></Relationships>
</file>

<file path=ppt/slides/_rels/slide5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8.xml"/><Relationship Id="rId4" Type="http://schemas.openxmlformats.org/officeDocument/2006/relationships/image" Target="../media/image43.wmf"/></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s://owa.phci.org/exchweb/bin/,DanaInfo=.awnjii58G4q2K1uqxP59z,SSL+redir.asp?URL=http://www.nccn.org/" TargetMode="External"/><Relationship Id="rId7" Type="http://schemas.openxmlformats.org/officeDocument/2006/relationships/hyperlink" Target="http://www.cancer.org/downloads/PRO/LungCancer.pdf" TargetMode="External"/><Relationship Id="rId2" Type="http://schemas.openxmlformats.org/officeDocument/2006/relationships/hyperlink" Target="http://www.cancer.gov/newscenter/pressreleases/lungcancerlocus" TargetMode="External"/><Relationship Id="rId1" Type="http://schemas.openxmlformats.org/officeDocument/2006/relationships/slideLayout" Target="../slideLayouts/slideLayout8.xml"/><Relationship Id="rId6" Type="http://schemas.openxmlformats.org/officeDocument/2006/relationships/hyperlink" Target="http://quitsmoking.about.com/cs/nicotinepatch/g/carcinogen.htm" TargetMode="External"/><Relationship Id="rId5" Type="http://schemas.openxmlformats.org/officeDocument/2006/relationships/hyperlink" Target="http://www.ons.org/Research/PEP" TargetMode="External"/><Relationship Id="rId4" Type="http://schemas.openxmlformats.org/officeDocument/2006/relationships/hyperlink" Target="http://www.ons.org/Research/NursingSensitiv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slide" Target="slide6.xml"/><Relationship Id="rId5" Type="http://schemas.openxmlformats.org/officeDocument/2006/relationships/image" Target="../media/image4.wmf"/><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3067051"/>
          </a:xfrm>
        </p:spPr>
        <p:txBody>
          <a:bodyPr>
            <a:noAutofit/>
          </a:bodyPr>
          <a:lstStyle/>
          <a:p>
            <a:pPr algn="ctr"/>
            <a:r>
              <a:rPr lang="en-US" sz="9600" u="sng" dirty="0" smtClean="0">
                <a:latin typeface="Bookman Old Style" pitchFamily="18" charset="0"/>
              </a:rPr>
              <a:t>DYSPNEA</a:t>
            </a:r>
            <a:r>
              <a:rPr lang="en-US" sz="9600" dirty="0" smtClean="0">
                <a:latin typeface="Bookman Old Style" pitchFamily="18" charset="0"/>
              </a:rPr>
              <a:t> </a:t>
            </a:r>
            <a:r>
              <a:rPr lang="en-US" sz="7200" dirty="0" smtClean="0">
                <a:latin typeface="Bookman Old Style" pitchFamily="18" charset="0"/>
              </a:rPr>
              <a:t/>
            </a:r>
            <a:br>
              <a:rPr lang="en-US" sz="7200" dirty="0" smtClean="0">
                <a:latin typeface="Bookman Old Style" pitchFamily="18" charset="0"/>
              </a:rPr>
            </a:br>
            <a:r>
              <a:rPr lang="en-US" sz="6600" dirty="0" smtClean="0">
                <a:latin typeface="Bookman Old Style" pitchFamily="18" charset="0"/>
              </a:rPr>
              <a:t>In Advanced Lung Cancer Patients</a:t>
            </a:r>
            <a:endParaRPr lang="en-US" sz="6600" dirty="0">
              <a:latin typeface="Bookman Old Style" pitchFamily="18" charset="0"/>
            </a:endParaRPr>
          </a:p>
        </p:txBody>
      </p:sp>
      <p:sp>
        <p:nvSpPr>
          <p:cNvPr id="3" name="Subtitle 2"/>
          <p:cNvSpPr>
            <a:spLocks noGrp="1"/>
          </p:cNvSpPr>
          <p:nvPr>
            <p:ph type="subTitle" idx="1"/>
          </p:nvPr>
        </p:nvSpPr>
        <p:spPr>
          <a:xfrm>
            <a:off x="0" y="4572000"/>
            <a:ext cx="9144000" cy="1295400"/>
          </a:xfrm>
        </p:spPr>
        <p:txBody>
          <a:bodyPr>
            <a:normAutofit fontScale="77500" lnSpcReduction="20000"/>
          </a:bodyPr>
          <a:lstStyle/>
          <a:p>
            <a:pPr algn="ctr"/>
            <a:r>
              <a:rPr lang="en-US" dirty="0" smtClean="0">
                <a:latin typeface="Bookman Old Style" pitchFamily="18" charset="0"/>
              </a:rPr>
              <a:t>By:  Cindy </a:t>
            </a:r>
            <a:r>
              <a:rPr lang="en-US" dirty="0" err="1" smtClean="0">
                <a:latin typeface="Bookman Old Style" pitchFamily="18" charset="0"/>
              </a:rPr>
              <a:t>Stegman</a:t>
            </a:r>
            <a:r>
              <a:rPr lang="en-US" dirty="0" smtClean="0">
                <a:latin typeface="Bookman Old Style" pitchFamily="18" charset="0"/>
              </a:rPr>
              <a:t> RN BSN</a:t>
            </a:r>
          </a:p>
          <a:p>
            <a:pPr algn="ctr"/>
            <a:r>
              <a:rPr lang="en-US" dirty="0" err="1" smtClean="0">
                <a:latin typeface="Bookman Old Style" pitchFamily="18" charset="0"/>
              </a:rPr>
              <a:t>Alverno</a:t>
            </a:r>
            <a:r>
              <a:rPr lang="en-US" dirty="0" smtClean="0">
                <a:latin typeface="Bookman Old Style" pitchFamily="18" charset="0"/>
              </a:rPr>
              <a:t> College MSN 621</a:t>
            </a:r>
          </a:p>
          <a:p>
            <a:pPr algn="ctr"/>
            <a:r>
              <a:rPr lang="en-US" dirty="0" smtClean="0">
                <a:latin typeface="Bookman Old Style" pitchFamily="18" charset="0"/>
              </a:rPr>
              <a:t>Spring 2010</a:t>
            </a:r>
          </a:p>
          <a:p>
            <a:pPr algn="ctr"/>
            <a:r>
              <a:rPr lang="en-US" dirty="0" smtClean="0">
                <a:latin typeface="Bookman Old Style" pitchFamily="18" charset="0"/>
              </a:rPr>
              <a:t>stegmacm@alverno.edu</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07247" cy="923330"/>
          </a:xfrm>
          <a:prstGeom prst="rect">
            <a:avLst/>
          </a:prstGeom>
          <a:noFill/>
        </p:spPr>
        <p:txBody>
          <a:bodyPr wrap="none" rtlCol="0">
            <a:spAutoFit/>
          </a:bodyPr>
          <a:lstStyle/>
          <a:p>
            <a:r>
              <a:rPr lang="en-US" sz="5400" b="1" dirty="0" smtClean="0">
                <a:solidFill>
                  <a:schemeClr val="bg1"/>
                </a:solidFill>
              </a:rPr>
              <a:t>What </a:t>
            </a:r>
            <a:r>
              <a:rPr lang="en-US" sz="5400" b="1" u="sng" dirty="0" smtClean="0">
                <a:solidFill>
                  <a:schemeClr val="bg1"/>
                </a:solidFill>
              </a:rPr>
              <a:t>Causes</a:t>
            </a:r>
            <a:r>
              <a:rPr lang="en-US" sz="5400" b="1" dirty="0" smtClean="0">
                <a:solidFill>
                  <a:schemeClr val="bg1"/>
                </a:solidFill>
              </a:rPr>
              <a:t> Lung Cancer?</a:t>
            </a:r>
            <a:endParaRPr lang="en-US" sz="5400" b="1" dirty="0">
              <a:solidFill>
                <a:schemeClr val="bg1"/>
              </a:solidFill>
            </a:endParaRPr>
          </a:p>
        </p:txBody>
      </p:sp>
      <p:pic>
        <p:nvPicPr>
          <p:cNvPr id="1027" name="Picture 3" descr="C:\Documents and Settings\cindy stegman\Temporary Internet Files\Content.IE5\Z64P719X\MPj04373570000[1].jpg"/>
          <p:cNvPicPr>
            <a:picLocks noChangeAspect="1" noChangeArrowheads="1"/>
          </p:cNvPicPr>
          <p:nvPr/>
        </p:nvPicPr>
        <p:blipFill>
          <a:blip r:embed="rId2" cstate="print"/>
          <a:srcRect/>
          <a:stretch>
            <a:fillRect/>
          </a:stretch>
        </p:blipFill>
        <p:spPr bwMode="auto">
          <a:xfrm flipH="1">
            <a:off x="3200400" y="2209800"/>
            <a:ext cx="533400" cy="700088"/>
          </a:xfrm>
          <a:prstGeom prst="rect">
            <a:avLst/>
          </a:prstGeom>
          <a:noFill/>
        </p:spPr>
      </p:pic>
      <p:pic>
        <p:nvPicPr>
          <p:cNvPr id="1028" name="Picture 4" descr="C:\Documents and Settings\cindy stegman\Temporary Internet Files\Content.IE5\6WF10OB4\MMj02347130000[1].gif"/>
          <p:cNvPicPr>
            <a:picLocks noChangeAspect="1" noChangeArrowheads="1" noCrop="1"/>
          </p:cNvPicPr>
          <p:nvPr/>
        </p:nvPicPr>
        <p:blipFill>
          <a:blip r:embed="rId3" cstate="print"/>
          <a:srcRect/>
          <a:stretch>
            <a:fillRect/>
          </a:stretch>
        </p:blipFill>
        <p:spPr bwMode="auto">
          <a:xfrm>
            <a:off x="3048000" y="1295400"/>
            <a:ext cx="762000" cy="762000"/>
          </a:xfrm>
          <a:prstGeom prst="rect">
            <a:avLst/>
          </a:prstGeom>
          <a:noFill/>
        </p:spPr>
      </p:pic>
      <p:sp>
        <p:nvSpPr>
          <p:cNvPr id="15" name="Rounded Rectangle 14"/>
          <p:cNvSpPr/>
          <p:nvPr/>
        </p:nvSpPr>
        <p:spPr>
          <a:xfrm>
            <a:off x="228600" y="1295400"/>
            <a:ext cx="2438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Repeated </a:t>
            </a:r>
          </a:p>
          <a:p>
            <a:pPr algn="ctr"/>
            <a:r>
              <a:rPr lang="en-US" sz="2400" dirty="0" smtClean="0">
                <a:solidFill>
                  <a:srgbClr val="FFFF00"/>
                </a:solidFill>
              </a:rPr>
              <a:t>EXPOSURE to </a:t>
            </a:r>
          </a:p>
          <a:p>
            <a:pPr algn="ctr"/>
            <a:r>
              <a:rPr lang="en-US" sz="2400" b="1" dirty="0" smtClean="0">
                <a:solidFill>
                  <a:srgbClr val="FFFF00"/>
                </a:solidFill>
                <a:hlinkClick r:id="rId4" action="ppaction://hlinksldjump" tooltip="Any substance or radiation that is an agent directly linked to the exacerbation of cancer (About.com, 2010)"/>
              </a:rPr>
              <a:t>Carcinogens</a:t>
            </a:r>
            <a:endParaRPr lang="en-US" sz="2400" b="1" dirty="0" smtClean="0">
              <a:solidFill>
                <a:srgbClr val="FFFF00"/>
              </a:solidFill>
            </a:endParaRPr>
          </a:p>
        </p:txBody>
      </p:sp>
      <p:sp>
        <p:nvSpPr>
          <p:cNvPr id="18" name="Oval 17"/>
          <p:cNvSpPr/>
          <p:nvPr/>
        </p:nvSpPr>
        <p:spPr>
          <a:xfrm>
            <a:off x="5791200" y="1066800"/>
            <a:ext cx="2057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Transforms: Normal cell into Malignant</a:t>
            </a:r>
            <a:endParaRPr lang="en-US" dirty="0">
              <a:solidFill>
                <a:srgbClr val="FFFF00"/>
              </a:solidFill>
            </a:endParaRPr>
          </a:p>
        </p:txBody>
      </p:sp>
      <p:pic>
        <p:nvPicPr>
          <p:cNvPr id="9" name="Picture 8" descr="dna2.jpg"/>
          <p:cNvPicPr>
            <a:picLocks noChangeAspect="1"/>
          </p:cNvPicPr>
          <p:nvPr/>
        </p:nvPicPr>
        <p:blipFill>
          <a:blip r:embed="rId5" cstate="print"/>
          <a:srcRect t="17361" b="21875"/>
          <a:stretch>
            <a:fillRect/>
          </a:stretch>
        </p:blipFill>
        <p:spPr>
          <a:xfrm>
            <a:off x="6096000" y="3200400"/>
            <a:ext cx="1556656" cy="767366"/>
          </a:xfrm>
          <a:prstGeom prst="rect">
            <a:avLst/>
          </a:prstGeom>
        </p:spPr>
      </p:pic>
      <p:sp>
        <p:nvSpPr>
          <p:cNvPr id="16" name="TextBox 15"/>
          <p:cNvSpPr txBox="1"/>
          <p:nvPr/>
        </p:nvSpPr>
        <p:spPr>
          <a:xfrm>
            <a:off x="0" y="6019800"/>
            <a:ext cx="930063" cy="246221"/>
          </a:xfrm>
          <a:prstGeom prst="rect">
            <a:avLst/>
          </a:prstGeom>
          <a:noFill/>
        </p:spPr>
        <p:txBody>
          <a:bodyPr wrap="none" rtlCol="0">
            <a:spAutoFit/>
          </a:bodyPr>
          <a:lstStyle/>
          <a:p>
            <a:r>
              <a:rPr lang="en-US" sz="1000" dirty="0" smtClean="0"/>
              <a:t>Clip Art, 2010</a:t>
            </a:r>
            <a:endParaRPr lang="en-US" sz="1000" dirty="0"/>
          </a:p>
        </p:txBody>
      </p:sp>
      <p:sp>
        <p:nvSpPr>
          <p:cNvPr id="19" name="TextBox 18"/>
          <p:cNvSpPr txBox="1"/>
          <p:nvPr/>
        </p:nvSpPr>
        <p:spPr>
          <a:xfrm>
            <a:off x="0" y="6019800"/>
            <a:ext cx="2161297" cy="276999"/>
          </a:xfrm>
          <a:prstGeom prst="rect">
            <a:avLst/>
          </a:prstGeom>
          <a:noFill/>
        </p:spPr>
        <p:txBody>
          <a:bodyPr wrap="none" rtlCol="0">
            <a:spAutoFit/>
          </a:bodyPr>
          <a:lstStyle/>
          <a:p>
            <a:r>
              <a:rPr lang="en-US" sz="1200" dirty="0" smtClean="0">
                <a:solidFill>
                  <a:schemeClr val="bg1"/>
                </a:solidFill>
              </a:rPr>
              <a:t>Hoffman, A. &amp; Gift, A. (2007)</a:t>
            </a:r>
            <a:endParaRPr lang="en-US" sz="1200" dirty="0">
              <a:solidFill>
                <a:schemeClr val="bg1"/>
              </a:solidFill>
            </a:endParaRPr>
          </a:p>
        </p:txBody>
      </p:sp>
      <p:pic>
        <p:nvPicPr>
          <p:cNvPr id="1026" name="Picture 2" descr="C:\Documents and Settings\cindy stegman\Temporary Internet Files\Content.IE5\HIO2JD1E\MCj02871050000[1].wmf"/>
          <p:cNvPicPr>
            <a:picLocks noChangeAspect="1" noChangeArrowheads="1"/>
          </p:cNvPicPr>
          <p:nvPr/>
        </p:nvPicPr>
        <p:blipFill>
          <a:blip r:embed="rId6" cstate="print"/>
          <a:srcRect/>
          <a:stretch>
            <a:fillRect/>
          </a:stretch>
        </p:blipFill>
        <p:spPr bwMode="auto">
          <a:xfrm>
            <a:off x="3657600" y="4267200"/>
            <a:ext cx="1492102" cy="1749829"/>
          </a:xfrm>
          <a:prstGeom prst="rect">
            <a:avLst/>
          </a:prstGeom>
          <a:noFill/>
        </p:spPr>
      </p:pic>
      <p:sp>
        <p:nvSpPr>
          <p:cNvPr id="17" name="TextBox 16"/>
          <p:cNvSpPr txBox="1"/>
          <p:nvPr/>
        </p:nvSpPr>
        <p:spPr>
          <a:xfrm>
            <a:off x="256128" y="4419600"/>
            <a:ext cx="2523703" cy="1477328"/>
          </a:xfrm>
          <a:prstGeom prst="rect">
            <a:avLst/>
          </a:prstGeom>
          <a:noFill/>
        </p:spPr>
        <p:txBody>
          <a:bodyPr wrap="none" rtlCol="0">
            <a:spAutoFit/>
          </a:bodyPr>
          <a:lstStyle/>
          <a:p>
            <a:pPr algn="ctr"/>
            <a:r>
              <a:rPr lang="en-US" dirty="0" smtClean="0">
                <a:solidFill>
                  <a:schemeClr val="bg1"/>
                </a:solidFill>
              </a:rPr>
              <a:t>Cells in the respiratory </a:t>
            </a:r>
          </a:p>
          <a:p>
            <a:pPr algn="ctr"/>
            <a:r>
              <a:rPr lang="en-US" dirty="0" smtClean="0">
                <a:solidFill>
                  <a:schemeClr val="bg1"/>
                </a:solidFill>
              </a:rPr>
              <a:t>membrane that line the</a:t>
            </a:r>
          </a:p>
          <a:p>
            <a:pPr algn="ctr"/>
            <a:r>
              <a:rPr lang="en-US" dirty="0" smtClean="0">
                <a:solidFill>
                  <a:schemeClr val="bg1"/>
                </a:solidFill>
              </a:rPr>
              <a:t>bronchi become</a:t>
            </a:r>
          </a:p>
          <a:p>
            <a:pPr algn="ctr"/>
            <a:r>
              <a:rPr lang="en-US" dirty="0" smtClean="0">
                <a:solidFill>
                  <a:schemeClr val="bg1"/>
                </a:solidFill>
              </a:rPr>
              <a:t> THICK &amp;</a:t>
            </a:r>
          </a:p>
          <a:p>
            <a:pPr algn="ctr"/>
            <a:r>
              <a:rPr lang="en-US" dirty="0" smtClean="0">
                <a:solidFill>
                  <a:schemeClr val="bg1"/>
                </a:solidFill>
              </a:rPr>
              <a:t>HARDEN</a:t>
            </a:r>
            <a:endParaRPr lang="en-US" dirty="0">
              <a:solidFill>
                <a:schemeClr val="bg1"/>
              </a:solidFill>
            </a:endParaRPr>
          </a:p>
        </p:txBody>
      </p:sp>
      <p:sp>
        <p:nvSpPr>
          <p:cNvPr id="22" name="Rounded Rectangle 21"/>
          <p:cNvSpPr/>
          <p:nvPr/>
        </p:nvSpPr>
        <p:spPr>
          <a:xfrm>
            <a:off x="5410200" y="4724400"/>
            <a:ext cx="2895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hlinkClick r:id="rId4" action="ppaction://hlinksldjump" tooltip="Hairlike process projecting from a cell which move rhythmically to move mucus or fluids over the surface (Porth, 2005)"/>
              </a:rPr>
              <a:t>Cilia</a:t>
            </a:r>
            <a:endParaRPr lang="en-US" b="1" dirty="0" smtClean="0"/>
          </a:p>
          <a:p>
            <a:pPr algn="ctr"/>
            <a:r>
              <a:rPr lang="en-US" dirty="0" smtClean="0"/>
              <a:t> become</a:t>
            </a:r>
          </a:p>
          <a:p>
            <a:pPr algn="ctr"/>
            <a:r>
              <a:rPr lang="en-US" dirty="0" smtClean="0"/>
              <a:t>Stiff (Unable to sweep debris away)</a:t>
            </a:r>
            <a:endParaRPr lang="en-US" dirty="0"/>
          </a:p>
        </p:txBody>
      </p:sp>
      <p:sp>
        <p:nvSpPr>
          <p:cNvPr id="20" name="Down Arrow 19"/>
          <p:cNvSpPr/>
          <p:nvPr/>
        </p:nvSpPr>
        <p:spPr>
          <a:xfrm>
            <a:off x="1143000" y="32004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819400" y="5181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6629400" y="4038600"/>
            <a:ext cx="533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43600" y="2819400"/>
            <a:ext cx="1821653" cy="369332"/>
          </a:xfrm>
          <a:prstGeom prst="rect">
            <a:avLst/>
          </a:prstGeom>
          <a:noFill/>
        </p:spPr>
        <p:txBody>
          <a:bodyPr wrap="none" rtlCol="0">
            <a:spAutoFit/>
          </a:bodyPr>
          <a:lstStyle/>
          <a:p>
            <a:r>
              <a:rPr lang="en-US" dirty="0" smtClean="0">
                <a:solidFill>
                  <a:schemeClr val="bg1"/>
                </a:solidFill>
              </a:rPr>
              <a:t>Genetic Damage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r cell dividing.jpg"/>
          <p:cNvPicPr>
            <a:picLocks noChangeAspect="1"/>
          </p:cNvPicPr>
          <p:nvPr/>
        </p:nvPicPr>
        <p:blipFill>
          <a:blip r:embed="rId2" cstate="print"/>
          <a:srcRect b="5556"/>
          <a:stretch>
            <a:fillRect/>
          </a:stretch>
        </p:blipFill>
        <p:spPr>
          <a:xfrm>
            <a:off x="0" y="1"/>
            <a:ext cx="9144000" cy="6248399"/>
          </a:xfrm>
          <a:prstGeom prst="rect">
            <a:avLst/>
          </a:prstGeom>
        </p:spPr>
      </p:pic>
      <p:sp>
        <p:nvSpPr>
          <p:cNvPr id="3" name="TextBox 2"/>
          <p:cNvSpPr txBox="1"/>
          <p:nvPr/>
        </p:nvSpPr>
        <p:spPr>
          <a:xfrm>
            <a:off x="228600" y="152400"/>
            <a:ext cx="6597255" cy="769441"/>
          </a:xfrm>
          <a:prstGeom prst="rect">
            <a:avLst/>
          </a:prstGeom>
          <a:noFill/>
        </p:spPr>
        <p:txBody>
          <a:bodyPr wrap="none" rtlCol="0">
            <a:spAutoFit/>
          </a:bodyPr>
          <a:lstStyle/>
          <a:p>
            <a:r>
              <a:rPr lang="en-US" sz="4400" dirty="0" smtClean="0">
                <a:solidFill>
                  <a:schemeClr val="bg1"/>
                </a:solidFill>
              </a:rPr>
              <a:t>Lung Cancer Cell Dividing</a:t>
            </a:r>
            <a:endParaRPr lang="en-US" sz="4400" dirty="0">
              <a:solidFill>
                <a:schemeClr val="bg1"/>
              </a:solidFill>
            </a:endParaRPr>
          </a:p>
        </p:txBody>
      </p:sp>
      <p:sp>
        <p:nvSpPr>
          <p:cNvPr id="4" name="TextBox 3"/>
          <p:cNvSpPr txBox="1"/>
          <p:nvPr/>
        </p:nvSpPr>
        <p:spPr>
          <a:xfrm>
            <a:off x="0" y="4953000"/>
            <a:ext cx="9144000" cy="923330"/>
          </a:xfrm>
          <a:prstGeom prst="rect">
            <a:avLst/>
          </a:prstGeom>
          <a:noFill/>
        </p:spPr>
        <p:txBody>
          <a:bodyPr wrap="square" rtlCol="0">
            <a:spAutoFit/>
          </a:bodyPr>
          <a:lstStyle/>
          <a:p>
            <a:pPr>
              <a:buFontTx/>
              <a:buChar char="-"/>
            </a:pPr>
            <a:r>
              <a:rPr lang="en-US" dirty="0" smtClean="0">
                <a:solidFill>
                  <a:schemeClr val="bg1"/>
                </a:solidFill>
              </a:rPr>
              <a:t>  Lung cancer cells are highly invasive &amp; may extend into the mediastinum or pleural cavity</a:t>
            </a:r>
          </a:p>
          <a:p>
            <a:pPr>
              <a:buFontTx/>
              <a:buChar char="-"/>
            </a:pPr>
            <a:r>
              <a:rPr lang="en-US" dirty="0" smtClean="0">
                <a:solidFill>
                  <a:schemeClr val="bg1"/>
                </a:solidFill>
              </a:rPr>
              <a:t>  Lung network is highly vascular and metastasis occurs early</a:t>
            </a:r>
          </a:p>
          <a:p>
            <a:pPr>
              <a:buFontTx/>
              <a:buChar char="-"/>
            </a:pPr>
            <a:r>
              <a:rPr lang="en-US" dirty="0" smtClean="0">
                <a:solidFill>
                  <a:schemeClr val="bg1"/>
                </a:solidFill>
              </a:rPr>
              <a:t>  Distant metastasis may occur  in the brain, liver, bones, or kidneys  </a:t>
            </a:r>
            <a:endParaRPr lang="en-US" dirty="0">
              <a:solidFill>
                <a:schemeClr val="bg1"/>
              </a:solidFill>
            </a:endParaRPr>
          </a:p>
        </p:txBody>
      </p:sp>
      <p:sp>
        <p:nvSpPr>
          <p:cNvPr id="6" name="TextBox 5"/>
          <p:cNvSpPr txBox="1"/>
          <p:nvPr/>
        </p:nvSpPr>
        <p:spPr>
          <a:xfrm>
            <a:off x="0" y="5943600"/>
            <a:ext cx="2000869" cy="261610"/>
          </a:xfrm>
          <a:prstGeom prst="rect">
            <a:avLst/>
          </a:prstGeom>
          <a:noFill/>
        </p:spPr>
        <p:txBody>
          <a:bodyPr wrap="none" rtlCol="0">
            <a:spAutoFit/>
          </a:bodyPr>
          <a:lstStyle/>
          <a:p>
            <a:r>
              <a:rPr lang="en-US" sz="1100" dirty="0" smtClean="0">
                <a:solidFill>
                  <a:schemeClr val="bg1"/>
                </a:solidFill>
              </a:rPr>
              <a:t>Hoffman, A., &amp; Gift, A. (2007)</a:t>
            </a:r>
            <a:endParaRPr lang="en-US" sz="1100" dirty="0">
              <a:solidFill>
                <a:schemeClr val="bg1"/>
              </a:solidFill>
            </a:endParaRPr>
          </a:p>
        </p:txBody>
      </p:sp>
      <p:sp>
        <p:nvSpPr>
          <p:cNvPr id="7" name="TextBox 6"/>
          <p:cNvSpPr txBox="1"/>
          <p:nvPr/>
        </p:nvSpPr>
        <p:spPr>
          <a:xfrm>
            <a:off x="6833752" y="4648200"/>
            <a:ext cx="2310248" cy="215444"/>
          </a:xfrm>
          <a:prstGeom prst="rect">
            <a:avLst/>
          </a:prstGeom>
          <a:noFill/>
        </p:spPr>
        <p:txBody>
          <a:bodyPr wrap="none" rtlCol="0">
            <a:spAutoFit/>
          </a:bodyPr>
          <a:lstStyle/>
          <a:p>
            <a:r>
              <a:rPr lang="en-US" sz="800" dirty="0" smtClean="0">
                <a:solidFill>
                  <a:schemeClr val="bg1"/>
                </a:solidFill>
              </a:rPr>
              <a:t>Permission from http://images.wellcome.ac.uk/</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84995"/>
          </a:xfrm>
          <a:prstGeom prst="rect">
            <a:avLst/>
          </a:prstGeom>
          <a:noFill/>
        </p:spPr>
        <p:txBody>
          <a:bodyPr wrap="square" rtlCol="0">
            <a:spAutoFit/>
          </a:bodyPr>
          <a:lstStyle/>
          <a:p>
            <a:pPr algn="ctr"/>
            <a:r>
              <a:rPr lang="en-US" sz="4200" b="1" dirty="0" smtClean="0">
                <a:solidFill>
                  <a:schemeClr val="bg1"/>
                </a:solidFill>
              </a:rPr>
              <a:t>What we know increases risk for </a:t>
            </a:r>
          </a:p>
          <a:p>
            <a:pPr algn="ctr"/>
            <a:r>
              <a:rPr lang="en-US" sz="4200" b="1" dirty="0" smtClean="0">
                <a:solidFill>
                  <a:schemeClr val="bg1"/>
                </a:solidFill>
              </a:rPr>
              <a:t>development of Lung Cancer</a:t>
            </a:r>
          </a:p>
        </p:txBody>
      </p:sp>
      <p:sp>
        <p:nvSpPr>
          <p:cNvPr id="3" name="TextBox 2"/>
          <p:cNvSpPr txBox="1"/>
          <p:nvPr/>
        </p:nvSpPr>
        <p:spPr>
          <a:xfrm>
            <a:off x="0" y="1600200"/>
            <a:ext cx="7557710" cy="3554819"/>
          </a:xfrm>
          <a:prstGeom prst="rect">
            <a:avLst/>
          </a:prstGeom>
          <a:noFill/>
        </p:spPr>
        <p:txBody>
          <a:bodyPr wrap="none" rtlCol="0">
            <a:spAutoFit/>
          </a:bodyPr>
          <a:lstStyle/>
          <a:p>
            <a:pPr>
              <a:buFont typeface="Arial" charset="0"/>
              <a:buChar char="•"/>
            </a:pPr>
            <a:r>
              <a:rPr lang="en-US" sz="2500" b="1" dirty="0" smtClean="0">
                <a:solidFill>
                  <a:schemeClr val="bg1"/>
                </a:solidFill>
              </a:rPr>
              <a:t>  Active</a:t>
            </a:r>
            <a:r>
              <a:rPr lang="en-US" sz="2500" dirty="0" smtClean="0">
                <a:solidFill>
                  <a:schemeClr val="bg1"/>
                </a:solidFill>
              </a:rPr>
              <a:t> tobacco exposure</a:t>
            </a:r>
          </a:p>
          <a:p>
            <a:endParaRPr lang="en-US" sz="2500" dirty="0" smtClean="0">
              <a:solidFill>
                <a:schemeClr val="bg1"/>
              </a:solidFill>
            </a:endParaRPr>
          </a:p>
          <a:p>
            <a:pPr>
              <a:buFont typeface="Arial" charset="0"/>
              <a:buChar char="•"/>
            </a:pPr>
            <a:r>
              <a:rPr lang="en-US" sz="2500" dirty="0" smtClean="0">
                <a:solidFill>
                  <a:schemeClr val="bg1"/>
                </a:solidFill>
              </a:rPr>
              <a:t>  </a:t>
            </a:r>
            <a:r>
              <a:rPr lang="en-US" sz="2500" b="1" dirty="0" smtClean="0">
                <a:solidFill>
                  <a:schemeClr val="bg1"/>
                </a:solidFill>
              </a:rPr>
              <a:t>Passive</a:t>
            </a:r>
            <a:r>
              <a:rPr lang="en-US" sz="2500" dirty="0" smtClean="0">
                <a:solidFill>
                  <a:schemeClr val="bg1"/>
                </a:solidFill>
              </a:rPr>
              <a:t> smoke exposure (Second hand)</a:t>
            </a:r>
          </a:p>
          <a:p>
            <a:pPr lvl="2">
              <a:buFont typeface="Arial" charset="0"/>
              <a:buChar char="•"/>
            </a:pPr>
            <a:r>
              <a:rPr lang="en-US" sz="2500" dirty="0" smtClean="0">
                <a:solidFill>
                  <a:schemeClr val="bg1"/>
                </a:solidFill>
              </a:rPr>
              <a:t>  Shared environment</a:t>
            </a:r>
          </a:p>
          <a:p>
            <a:pPr>
              <a:buFont typeface="Arial" charset="0"/>
              <a:buChar char="•"/>
            </a:pPr>
            <a:endParaRPr lang="en-US" sz="2500" dirty="0" smtClean="0">
              <a:solidFill>
                <a:schemeClr val="bg1"/>
              </a:solidFill>
            </a:endParaRPr>
          </a:p>
          <a:p>
            <a:pPr>
              <a:buFont typeface="Arial" charset="0"/>
              <a:buChar char="•"/>
            </a:pPr>
            <a:r>
              <a:rPr lang="en-US" sz="2500" dirty="0" smtClean="0">
                <a:solidFill>
                  <a:schemeClr val="bg1"/>
                </a:solidFill>
              </a:rPr>
              <a:t>  </a:t>
            </a:r>
            <a:r>
              <a:rPr lang="en-US" sz="2500" b="1" dirty="0" smtClean="0">
                <a:solidFill>
                  <a:schemeClr val="bg1"/>
                </a:solidFill>
              </a:rPr>
              <a:t>Asbestos</a:t>
            </a:r>
            <a:r>
              <a:rPr lang="en-US" sz="2500" dirty="0" smtClean="0">
                <a:solidFill>
                  <a:schemeClr val="bg1"/>
                </a:solidFill>
              </a:rPr>
              <a:t> (school, home, work, person-person)</a:t>
            </a:r>
          </a:p>
          <a:p>
            <a:pPr>
              <a:buFont typeface="Arial" charset="0"/>
              <a:buChar char="•"/>
            </a:pPr>
            <a:endParaRPr lang="en-US" sz="2500" dirty="0" smtClean="0">
              <a:solidFill>
                <a:schemeClr val="bg1"/>
              </a:solidFill>
            </a:endParaRPr>
          </a:p>
          <a:p>
            <a:pPr>
              <a:buFont typeface="Arial" charset="0"/>
              <a:buChar char="•"/>
            </a:pPr>
            <a:r>
              <a:rPr lang="en-US" sz="2500" dirty="0" smtClean="0">
                <a:solidFill>
                  <a:schemeClr val="bg1"/>
                </a:solidFill>
              </a:rPr>
              <a:t>  </a:t>
            </a:r>
            <a:r>
              <a:rPr lang="en-US" sz="2500" b="1" dirty="0" smtClean="0">
                <a:solidFill>
                  <a:schemeClr val="bg1"/>
                </a:solidFill>
              </a:rPr>
              <a:t>Environmental exposure </a:t>
            </a:r>
            <a:r>
              <a:rPr lang="en-US" sz="2500" dirty="0" smtClean="0">
                <a:solidFill>
                  <a:schemeClr val="bg1"/>
                </a:solidFill>
              </a:rPr>
              <a:t>(Radon &amp; heavy metals)</a:t>
            </a:r>
          </a:p>
          <a:p>
            <a:pPr lvl="2">
              <a:buFont typeface="Arial" charset="0"/>
              <a:buChar char="•"/>
            </a:pPr>
            <a:r>
              <a:rPr lang="en-US" sz="2500" dirty="0" smtClean="0">
                <a:solidFill>
                  <a:schemeClr val="bg1"/>
                </a:solidFill>
              </a:rPr>
              <a:t>  Nickel, arsenic</a:t>
            </a:r>
          </a:p>
        </p:txBody>
      </p:sp>
      <p:pic>
        <p:nvPicPr>
          <p:cNvPr id="2050" name="Picture 2" descr="C:\Documents and Settings\cindy stegman\Temporary Internet Files\Content.IE5\66G645QQ\MCj02909560000[1].wmf"/>
          <p:cNvPicPr>
            <a:picLocks noChangeAspect="1" noChangeArrowheads="1"/>
          </p:cNvPicPr>
          <p:nvPr/>
        </p:nvPicPr>
        <p:blipFill>
          <a:blip r:embed="rId2" cstate="print"/>
          <a:srcRect/>
          <a:stretch>
            <a:fillRect/>
          </a:stretch>
        </p:blipFill>
        <p:spPr bwMode="auto">
          <a:xfrm>
            <a:off x="7391400" y="5334000"/>
            <a:ext cx="1524000" cy="981560"/>
          </a:xfrm>
          <a:prstGeom prst="rect">
            <a:avLst/>
          </a:prstGeom>
          <a:noFill/>
        </p:spPr>
      </p:pic>
      <p:pic>
        <p:nvPicPr>
          <p:cNvPr id="2051" name="Picture 3" descr="C:\Documents and Settings\cindy stegman\Temporary Internet Files\Content.IE5\IE92Q4SS\MMj02836190000[1].gif"/>
          <p:cNvPicPr>
            <a:picLocks noChangeAspect="1" noChangeArrowheads="1" noCrop="1"/>
          </p:cNvPicPr>
          <p:nvPr/>
        </p:nvPicPr>
        <p:blipFill>
          <a:blip r:embed="rId3" cstate="print"/>
          <a:srcRect/>
          <a:stretch>
            <a:fillRect/>
          </a:stretch>
        </p:blipFill>
        <p:spPr bwMode="auto">
          <a:xfrm>
            <a:off x="6172200" y="4876800"/>
            <a:ext cx="1188720" cy="990600"/>
          </a:xfrm>
          <a:prstGeom prst="rect">
            <a:avLst/>
          </a:prstGeom>
          <a:noFill/>
        </p:spPr>
      </p:pic>
      <p:pic>
        <p:nvPicPr>
          <p:cNvPr id="2052" name="Picture 4" descr="C:\Documents and Settings\cindy stegman\Temporary Internet Files\Content.IE5\8I35M6X6\MMj02828550000[1].gif"/>
          <p:cNvPicPr>
            <a:picLocks noChangeAspect="1" noChangeArrowheads="1" noCrop="1"/>
          </p:cNvPicPr>
          <p:nvPr/>
        </p:nvPicPr>
        <p:blipFill>
          <a:blip r:embed="rId4" cstate="print"/>
          <a:srcRect/>
          <a:stretch>
            <a:fillRect/>
          </a:stretch>
        </p:blipFill>
        <p:spPr bwMode="auto">
          <a:xfrm>
            <a:off x="7315200" y="1695449"/>
            <a:ext cx="1828800" cy="1885951"/>
          </a:xfrm>
          <a:prstGeom prst="rect">
            <a:avLst/>
          </a:prstGeom>
          <a:noFill/>
        </p:spPr>
      </p:pic>
      <p:sp>
        <p:nvSpPr>
          <p:cNvPr id="7" name="Rectangle 6"/>
          <p:cNvSpPr/>
          <p:nvPr/>
        </p:nvSpPr>
        <p:spPr>
          <a:xfrm>
            <a:off x="0" y="5943600"/>
            <a:ext cx="2073003" cy="261610"/>
          </a:xfrm>
          <a:prstGeom prst="rect">
            <a:avLst/>
          </a:prstGeom>
        </p:spPr>
        <p:txBody>
          <a:bodyPr wrap="none">
            <a:spAutoFit/>
          </a:bodyPr>
          <a:lstStyle/>
          <a:p>
            <a:r>
              <a:rPr lang="en-US" sz="1100" dirty="0" smtClean="0">
                <a:solidFill>
                  <a:schemeClr val="bg1"/>
                </a:solidFill>
              </a:rPr>
              <a:t>National Cancer Institute, 2010</a:t>
            </a:r>
            <a:endParaRPr lang="en-US" sz="1100" dirty="0">
              <a:solidFill>
                <a:schemeClr val="bg1"/>
              </a:solidFill>
            </a:endParaRPr>
          </a:p>
        </p:txBody>
      </p:sp>
      <p:sp>
        <p:nvSpPr>
          <p:cNvPr id="8" name="TextBox 7"/>
          <p:cNvSpPr txBox="1"/>
          <p:nvPr/>
        </p:nvSpPr>
        <p:spPr>
          <a:xfrm>
            <a:off x="8287675" y="6627168"/>
            <a:ext cx="856325" cy="230832"/>
          </a:xfrm>
          <a:prstGeom prst="rect">
            <a:avLst/>
          </a:prstGeom>
          <a:noFill/>
        </p:spPr>
        <p:txBody>
          <a:bodyPr wrap="none" rtlCol="0">
            <a:spAutoFit/>
          </a:bodyPr>
          <a:lstStyle/>
          <a:p>
            <a:r>
              <a:rPr lang="en-US" sz="900" dirty="0" smtClean="0"/>
              <a:t>Clip Art, 2010</a:t>
            </a:r>
            <a:endParaRPr lang="en-US" sz="900" dirty="0"/>
          </a:p>
        </p:txBody>
      </p:sp>
      <p:sp>
        <p:nvSpPr>
          <p:cNvPr id="10" name="TextBox 9"/>
          <p:cNvSpPr txBox="1"/>
          <p:nvPr/>
        </p:nvSpPr>
        <p:spPr>
          <a:xfrm>
            <a:off x="6400800" y="58674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
        <p:nvSpPr>
          <p:cNvPr id="11" name="Rectangle 10"/>
          <p:cNvSpPr/>
          <p:nvPr/>
        </p:nvSpPr>
        <p:spPr>
          <a:xfrm>
            <a:off x="8040428" y="3581400"/>
            <a:ext cx="1103572" cy="276999"/>
          </a:xfrm>
          <a:prstGeom prst="rect">
            <a:avLst/>
          </a:prstGeom>
        </p:spPr>
        <p:txBody>
          <a:bodyPr wrap="none">
            <a:spAutoFit/>
          </a:bodyPr>
          <a:lstStyle/>
          <a:p>
            <a:r>
              <a:rPr lang="en-US" sz="1200" dirty="0" smtClean="0">
                <a:solidFill>
                  <a:schemeClr val="bg1"/>
                </a:solidFill>
              </a:rPr>
              <a:t>Clip Art, 2007</a:t>
            </a:r>
            <a:endParaRPr lang="en-US" sz="1200" dirty="0">
              <a:solidFill>
                <a:schemeClr val="bg1"/>
              </a:solidFill>
            </a:endParaRPr>
          </a:p>
        </p:txBody>
      </p:sp>
      <p:sp>
        <p:nvSpPr>
          <p:cNvPr id="12" name="Rectangle 11"/>
          <p:cNvSpPr/>
          <p:nvPr/>
        </p:nvSpPr>
        <p:spPr>
          <a:xfrm>
            <a:off x="8040428" y="6172200"/>
            <a:ext cx="1103572" cy="276999"/>
          </a:xfrm>
          <a:prstGeom prst="rect">
            <a:avLst/>
          </a:prstGeom>
        </p:spPr>
        <p:txBody>
          <a:bodyPr wrap="none">
            <a:spAutoFit/>
          </a:bodyPr>
          <a:lstStyle/>
          <a:p>
            <a:r>
              <a:rPr lang="en-US" sz="1200" dirty="0" smtClean="0">
                <a:solidFill>
                  <a:schemeClr val="bg1"/>
                </a:solidFill>
              </a:rPr>
              <a:t>Clip Art, 2007</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818231" cy="923330"/>
          </a:xfrm>
          <a:prstGeom prst="rect">
            <a:avLst/>
          </a:prstGeom>
          <a:noFill/>
        </p:spPr>
        <p:txBody>
          <a:bodyPr wrap="none" rtlCol="0">
            <a:spAutoFit/>
          </a:bodyPr>
          <a:lstStyle/>
          <a:p>
            <a:r>
              <a:rPr lang="en-US" sz="5400" b="1" u="sng" dirty="0" smtClean="0">
                <a:solidFill>
                  <a:schemeClr val="bg1"/>
                </a:solidFill>
              </a:rPr>
              <a:t>Research</a:t>
            </a:r>
            <a:r>
              <a:rPr lang="en-US" sz="5400" b="1" dirty="0" smtClean="0">
                <a:solidFill>
                  <a:schemeClr val="bg1"/>
                </a:solidFill>
              </a:rPr>
              <a:t> in the works…</a:t>
            </a:r>
            <a:endParaRPr lang="en-US" sz="5400" b="1" dirty="0">
              <a:solidFill>
                <a:schemeClr val="bg1"/>
              </a:solidFill>
            </a:endParaRPr>
          </a:p>
        </p:txBody>
      </p:sp>
      <p:sp>
        <p:nvSpPr>
          <p:cNvPr id="4" name="TextBox 3"/>
          <p:cNvSpPr txBox="1"/>
          <p:nvPr/>
        </p:nvSpPr>
        <p:spPr>
          <a:xfrm>
            <a:off x="0" y="1066800"/>
            <a:ext cx="7248203" cy="1692771"/>
          </a:xfrm>
          <a:prstGeom prst="rect">
            <a:avLst/>
          </a:prstGeom>
          <a:noFill/>
        </p:spPr>
        <p:txBody>
          <a:bodyPr wrap="none" rtlCol="0">
            <a:spAutoFit/>
          </a:bodyPr>
          <a:lstStyle/>
          <a:p>
            <a:r>
              <a:rPr lang="en-US" sz="3200" dirty="0" smtClean="0">
                <a:solidFill>
                  <a:schemeClr val="bg1"/>
                </a:solidFill>
              </a:rPr>
              <a:t>Study produced by:</a:t>
            </a:r>
          </a:p>
          <a:p>
            <a:pPr lvl="2">
              <a:buFont typeface="Arial" charset="0"/>
              <a:buChar char="•"/>
            </a:pPr>
            <a:r>
              <a:rPr lang="en-US" sz="2400" dirty="0" smtClean="0">
                <a:solidFill>
                  <a:schemeClr val="bg1"/>
                </a:solidFill>
              </a:rPr>
              <a:t>National Cancer Institute</a:t>
            </a:r>
          </a:p>
          <a:p>
            <a:pPr lvl="2">
              <a:buFont typeface="Arial" charset="0"/>
              <a:buChar char="•"/>
            </a:pPr>
            <a:r>
              <a:rPr lang="en-US" sz="2400" dirty="0" smtClean="0">
                <a:solidFill>
                  <a:schemeClr val="bg1"/>
                </a:solidFill>
              </a:rPr>
              <a:t>National Human Genome Research Institute</a:t>
            </a:r>
          </a:p>
          <a:p>
            <a:pPr lvl="2">
              <a:buFont typeface="Arial" charset="0"/>
              <a:buChar char="•"/>
            </a:pPr>
            <a:r>
              <a:rPr lang="en-US" sz="2400" dirty="0" smtClean="0">
                <a:solidFill>
                  <a:schemeClr val="bg1"/>
                </a:solidFill>
              </a:rPr>
              <a:t>National Institutes of health</a:t>
            </a:r>
          </a:p>
        </p:txBody>
      </p:sp>
      <p:sp>
        <p:nvSpPr>
          <p:cNvPr id="6" name="TextBox 5"/>
          <p:cNvSpPr txBox="1"/>
          <p:nvPr/>
        </p:nvSpPr>
        <p:spPr>
          <a:xfrm>
            <a:off x="2438400" y="5638800"/>
            <a:ext cx="4332661" cy="707886"/>
          </a:xfrm>
          <a:prstGeom prst="rect">
            <a:avLst/>
          </a:prstGeom>
          <a:noFill/>
        </p:spPr>
        <p:txBody>
          <a:bodyPr wrap="none" rtlCol="0">
            <a:spAutoFit/>
          </a:bodyPr>
          <a:lstStyle/>
          <a:p>
            <a:pPr algn="ctr"/>
            <a:r>
              <a:rPr lang="en-US" sz="2000" dirty="0" smtClean="0">
                <a:solidFill>
                  <a:schemeClr val="bg1"/>
                </a:solidFill>
              </a:rPr>
              <a:t>Study that was printed in 2004 in the </a:t>
            </a:r>
          </a:p>
          <a:p>
            <a:pPr algn="ctr"/>
            <a:r>
              <a:rPr lang="en-US" sz="2000" dirty="0" smtClean="0">
                <a:solidFill>
                  <a:schemeClr val="bg1"/>
                </a:solidFill>
              </a:rPr>
              <a:t>American Journal of Human Genetics</a:t>
            </a:r>
            <a:endParaRPr lang="en-US" sz="2000" dirty="0">
              <a:solidFill>
                <a:schemeClr val="bg1"/>
              </a:solidFill>
            </a:endParaRPr>
          </a:p>
        </p:txBody>
      </p:sp>
      <p:sp>
        <p:nvSpPr>
          <p:cNvPr id="7" name="TextBox 6"/>
          <p:cNvSpPr txBox="1"/>
          <p:nvPr/>
        </p:nvSpPr>
        <p:spPr>
          <a:xfrm>
            <a:off x="0" y="2895600"/>
            <a:ext cx="8830815" cy="2369880"/>
          </a:xfrm>
          <a:prstGeom prst="rect">
            <a:avLst/>
          </a:prstGeom>
          <a:noFill/>
        </p:spPr>
        <p:txBody>
          <a:bodyPr wrap="none" rtlCol="0">
            <a:spAutoFit/>
          </a:bodyPr>
          <a:lstStyle/>
          <a:p>
            <a:r>
              <a:rPr lang="en-US" sz="2800" b="1" dirty="0" smtClean="0">
                <a:solidFill>
                  <a:schemeClr val="bg1"/>
                </a:solidFill>
              </a:rPr>
              <a:t>Study involved: </a:t>
            </a:r>
          </a:p>
          <a:p>
            <a:pPr>
              <a:buFontTx/>
              <a:buChar char="-"/>
            </a:pPr>
            <a:r>
              <a:rPr lang="en-US" sz="2400" dirty="0" smtClean="0">
                <a:solidFill>
                  <a:schemeClr val="bg1"/>
                </a:solidFill>
              </a:rPr>
              <a:t>52 families with a minimum of Three 1</a:t>
            </a:r>
            <a:r>
              <a:rPr lang="en-US" sz="2400" baseline="30000" dirty="0" smtClean="0">
                <a:solidFill>
                  <a:schemeClr val="bg1"/>
                </a:solidFill>
              </a:rPr>
              <a:t>st</a:t>
            </a:r>
            <a:r>
              <a:rPr lang="en-US" sz="2400" dirty="0" smtClean="0">
                <a:solidFill>
                  <a:schemeClr val="bg1"/>
                </a:solidFill>
              </a:rPr>
              <a:t>-degree  family members </a:t>
            </a:r>
          </a:p>
          <a:p>
            <a:r>
              <a:rPr lang="en-US" sz="2400" dirty="0" smtClean="0">
                <a:solidFill>
                  <a:schemeClr val="bg1"/>
                </a:solidFill>
              </a:rPr>
              <a:t>affected by either lung, throat, or laryngeal cancer</a:t>
            </a:r>
          </a:p>
          <a:p>
            <a:endParaRPr lang="en-US" sz="2400" dirty="0" smtClean="0">
              <a:solidFill>
                <a:schemeClr val="bg1"/>
              </a:solidFill>
            </a:endParaRPr>
          </a:p>
          <a:p>
            <a:pPr>
              <a:buFontTx/>
              <a:buChar char="-"/>
            </a:pPr>
            <a:r>
              <a:rPr lang="en-US" sz="2400" dirty="0" smtClean="0">
                <a:solidFill>
                  <a:schemeClr val="bg1"/>
                </a:solidFill>
              </a:rPr>
              <a:t>Used 392 known genetic markers &amp; compared the alleles of each</a:t>
            </a:r>
          </a:p>
          <a:p>
            <a:r>
              <a:rPr lang="en-US" sz="2400" dirty="0" smtClean="0">
                <a:solidFill>
                  <a:schemeClr val="bg1"/>
                </a:solidFill>
              </a:rPr>
              <a:t> affected and non-affected family member</a:t>
            </a:r>
          </a:p>
        </p:txBody>
      </p:sp>
      <p:sp>
        <p:nvSpPr>
          <p:cNvPr id="8" name="Rectangle 7"/>
          <p:cNvSpPr/>
          <p:nvPr/>
        </p:nvSpPr>
        <p:spPr>
          <a:xfrm>
            <a:off x="7070997" y="5181600"/>
            <a:ext cx="2073003" cy="261610"/>
          </a:xfrm>
          <a:prstGeom prst="rect">
            <a:avLst/>
          </a:prstGeom>
        </p:spPr>
        <p:txBody>
          <a:bodyPr wrap="none">
            <a:spAutoFit/>
          </a:bodyPr>
          <a:lstStyle/>
          <a:p>
            <a:r>
              <a:rPr lang="en-US" sz="1100" dirty="0" smtClean="0">
                <a:solidFill>
                  <a:schemeClr val="bg1"/>
                </a:solidFill>
              </a:rPr>
              <a:t>National Cancer Institute, 2010</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520794" cy="830997"/>
          </a:xfrm>
          <a:prstGeom prst="rect">
            <a:avLst/>
          </a:prstGeom>
        </p:spPr>
        <p:txBody>
          <a:bodyPr wrap="none">
            <a:spAutoFit/>
          </a:bodyPr>
          <a:lstStyle/>
          <a:p>
            <a:r>
              <a:rPr lang="en-US" sz="4800" b="1" u="sng" dirty="0" smtClean="0">
                <a:solidFill>
                  <a:schemeClr val="bg1"/>
                </a:solidFill>
              </a:rPr>
              <a:t>Research</a:t>
            </a:r>
            <a:r>
              <a:rPr lang="en-US" sz="4800" b="1" dirty="0" smtClean="0">
                <a:solidFill>
                  <a:schemeClr val="bg1"/>
                </a:solidFill>
              </a:rPr>
              <a:t> in the works Cont…</a:t>
            </a:r>
            <a:endParaRPr lang="en-US" sz="4800" b="1" dirty="0">
              <a:solidFill>
                <a:schemeClr val="bg1"/>
              </a:solidFill>
            </a:endParaRPr>
          </a:p>
        </p:txBody>
      </p:sp>
      <p:sp>
        <p:nvSpPr>
          <p:cNvPr id="3" name="Rectangle 2"/>
          <p:cNvSpPr/>
          <p:nvPr/>
        </p:nvSpPr>
        <p:spPr>
          <a:xfrm>
            <a:off x="0" y="914400"/>
            <a:ext cx="8229600" cy="1969770"/>
          </a:xfrm>
          <a:prstGeom prst="rect">
            <a:avLst/>
          </a:prstGeom>
        </p:spPr>
        <p:txBody>
          <a:bodyPr wrap="square">
            <a:spAutoFit/>
          </a:bodyPr>
          <a:lstStyle/>
          <a:p>
            <a:r>
              <a:rPr lang="en-US" sz="3600" b="1" dirty="0" smtClean="0">
                <a:solidFill>
                  <a:schemeClr val="bg1"/>
                </a:solidFill>
              </a:rPr>
              <a:t>Discovered: </a:t>
            </a:r>
          </a:p>
          <a:p>
            <a:pPr algn="ctr"/>
            <a:r>
              <a:rPr lang="en-US" sz="3200" dirty="0" smtClean="0">
                <a:solidFill>
                  <a:schemeClr val="bg1"/>
                </a:solidFill>
              </a:rPr>
              <a:t>A region on </a:t>
            </a:r>
            <a:r>
              <a:rPr lang="en-US" sz="3200" b="1" dirty="0" smtClean="0">
                <a:solidFill>
                  <a:schemeClr val="bg1"/>
                </a:solidFill>
              </a:rPr>
              <a:t>Chromosome 6 </a:t>
            </a:r>
          </a:p>
          <a:p>
            <a:pPr algn="ctr"/>
            <a:r>
              <a:rPr lang="en-US" sz="3200" dirty="0" smtClean="0">
                <a:solidFill>
                  <a:schemeClr val="bg1"/>
                </a:solidFill>
              </a:rPr>
              <a:t>(susceptibility to Lung caner)</a:t>
            </a:r>
          </a:p>
          <a:p>
            <a:endParaRPr lang="en-US" dirty="0">
              <a:solidFill>
                <a:schemeClr val="bg1"/>
              </a:solidFill>
            </a:endParaRPr>
          </a:p>
        </p:txBody>
      </p:sp>
      <p:sp>
        <p:nvSpPr>
          <p:cNvPr id="4" name="TextBox 3"/>
          <p:cNvSpPr txBox="1"/>
          <p:nvPr/>
        </p:nvSpPr>
        <p:spPr>
          <a:xfrm>
            <a:off x="1" y="3048000"/>
            <a:ext cx="6324600" cy="2862322"/>
          </a:xfrm>
          <a:prstGeom prst="rect">
            <a:avLst/>
          </a:prstGeom>
          <a:noFill/>
        </p:spPr>
        <p:txBody>
          <a:bodyPr wrap="square" rtlCol="0">
            <a:spAutoFit/>
          </a:bodyPr>
          <a:lstStyle/>
          <a:p>
            <a:r>
              <a:rPr lang="en-US" sz="3600" b="1" dirty="0" smtClean="0">
                <a:solidFill>
                  <a:schemeClr val="bg1"/>
                </a:solidFill>
              </a:rPr>
              <a:t>WORK is needed to</a:t>
            </a:r>
            <a:r>
              <a:rPr lang="en-US" sz="3600" dirty="0" smtClean="0">
                <a:solidFill>
                  <a:schemeClr val="bg1"/>
                </a:solidFill>
              </a:rPr>
              <a:t>:</a:t>
            </a:r>
          </a:p>
          <a:p>
            <a:pPr algn="ctr"/>
            <a:r>
              <a:rPr lang="en-US" sz="3600" dirty="0" smtClean="0">
                <a:solidFill>
                  <a:schemeClr val="bg1"/>
                </a:solidFill>
              </a:rPr>
              <a:t>Look closer in this REGION</a:t>
            </a:r>
          </a:p>
          <a:p>
            <a:pPr algn="ctr"/>
            <a:r>
              <a:rPr lang="en-US" sz="3600" dirty="0" smtClean="0">
                <a:solidFill>
                  <a:schemeClr val="bg1"/>
                </a:solidFill>
              </a:rPr>
              <a:t> to find the exact </a:t>
            </a:r>
          </a:p>
          <a:p>
            <a:pPr algn="ctr"/>
            <a:r>
              <a:rPr lang="en-US" sz="3600" b="1" dirty="0" smtClean="0">
                <a:solidFill>
                  <a:schemeClr val="bg1"/>
                </a:solidFill>
              </a:rPr>
              <a:t>GENE</a:t>
            </a:r>
            <a:r>
              <a:rPr lang="en-US" sz="3600" dirty="0" smtClean="0">
                <a:solidFill>
                  <a:schemeClr val="bg1"/>
                </a:solidFill>
              </a:rPr>
              <a:t> that causes</a:t>
            </a:r>
          </a:p>
          <a:p>
            <a:pPr algn="ctr"/>
            <a:r>
              <a:rPr lang="en-US" sz="3600" dirty="0" smtClean="0">
                <a:solidFill>
                  <a:schemeClr val="bg1"/>
                </a:solidFill>
              </a:rPr>
              <a:t>this susceptibility </a:t>
            </a:r>
            <a:endParaRPr lang="en-US" sz="3600" dirty="0">
              <a:solidFill>
                <a:schemeClr val="bg1"/>
              </a:solidFill>
            </a:endParaRPr>
          </a:p>
        </p:txBody>
      </p:sp>
      <p:pic>
        <p:nvPicPr>
          <p:cNvPr id="3074" name="Picture 2" descr="C:\Documents and Settings\cindy stegman\Temporary Internet Files\Content.IE5\30JYJ9HT\MCj02899610000[1].wmf"/>
          <p:cNvPicPr>
            <a:picLocks noChangeAspect="1" noChangeArrowheads="1"/>
          </p:cNvPicPr>
          <p:nvPr/>
        </p:nvPicPr>
        <p:blipFill>
          <a:blip r:embed="rId2" cstate="print"/>
          <a:srcRect/>
          <a:stretch>
            <a:fillRect/>
          </a:stretch>
        </p:blipFill>
        <p:spPr bwMode="auto">
          <a:xfrm>
            <a:off x="6052242" y="3358393"/>
            <a:ext cx="3091758" cy="3499607"/>
          </a:xfrm>
          <a:prstGeom prst="rect">
            <a:avLst/>
          </a:prstGeom>
          <a:noFill/>
        </p:spPr>
      </p:pic>
      <p:sp>
        <p:nvSpPr>
          <p:cNvPr id="6" name="TextBox 5"/>
          <p:cNvSpPr txBox="1"/>
          <p:nvPr/>
        </p:nvSpPr>
        <p:spPr>
          <a:xfrm>
            <a:off x="0" y="6019800"/>
            <a:ext cx="2910925" cy="338554"/>
          </a:xfrm>
          <a:prstGeom prst="rect">
            <a:avLst/>
          </a:prstGeom>
          <a:noFill/>
        </p:spPr>
        <p:txBody>
          <a:bodyPr wrap="none" rtlCol="0">
            <a:spAutoFit/>
          </a:bodyPr>
          <a:lstStyle/>
          <a:p>
            <a:r>
              <a:rPr lang="en-US" sz="1600" dirty="0" smtClean="0">
                <a:solidFill>
                  <a:schemeClr val="bg1"/>
                </a:solidFill>
              </a:rPr>
              <a:t>National Cancer Institute, 2010</a:t>
            </a:r>
            <a:endParaRPr lang="en-US" sz="1600" dirty="0">
              <a:solidFill>
                <a:schemeClr val="bg1"/>
              </a:solidFill>
            </a:endParaRPr>
          </a:p>
        </p:txBody>
      </p:sp>
      <p:sp>
        <p:nvSpPr>
          <p:cNvPr id="7" name="TextBox 6"/>
          <p:cNvSpPr txBox="1"/>
          <p:nvPr/>
        </p:nvSpPr>
        <p:spPr>
          <a:xfrm>
            <a:off x="8287675" y="6627168"/>
            <a:ext cx="856325" cy="230832"/>
          </a:xfrm>
          <a:prstGeom prst="rect">
            <a:avLst/>
          </a:prstGeom>
          <a:noFill/>
        </p:spPr>
        <p:txBody>
          <a:bodyPr wrap="none" rtlCol="0">
            <a:spAutoFit/>
          </a:bodyPr>
          <a:lstStyle/>
          <a:p>
            <a:r>
              <a:rPr lang="en-US" sz="900" dirty="0" smtClean="0"/>
              <a:t>Clip Art, 2010</a:t>
            </a:r>
            <a:endParaRPr lang="en-US"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90" y="0"/>
            <a:ext cx="8966109" cy="1938992"/>
          </a:xfrm>
          <a:prstGeom prst="rect">
            <a:avLst/>
          </a:prstGeom>
          <a:noFill/>
        </p:spPr>
        <p:txBody>
          <a:bodyPr wrap="square" rtlCol="0">
            <a:spAutoFit/>
          </a:bodyPr>
          <a:lstStyle/>
          <a:p>
            <a:pPr algn="ctr"/>
            <a:r>
              <a:rPr lang="en-US" sz="6000" b="1" dirty="0" smtClean="0">
                <a:solidFill>
                  <a:schemeClr val="bg1"/>
                </a:solidFill>
              </a:rPr>
              <a:t>Mechanisms of</a:t>
            </a:r>
          </a:p>
          <a:p>
            <a:pPr algn="ctr"/>
            <a:r>
              <a:rPr lang="en-US" sz="6000" b="1" dirty="0" smtClean="0">
                <a:solidFill>
                  <a:schemeClr val="bg1"/>
                </a:solidFill>
              </a:rPr>
              <a:t> </a:t>
            </a:r>
            <a:r>
              <a:rPr lang="en-US" sz="6000" b="1" u="sng" dirty="0" smtClean="0">
                <a:solidFill>
                  <a:schemeClr val="bg1"/>
                </a:solidFill>
              </a:rPr>
              <a:t>Dyspnea</a:t>
            </a:r>
            <a:endParaRPr lang="en-US" sz="6000" b="1" u="sng" dirty="0">
              <a:solidFill>
                <a:schemeClr val="bg1"/>
              </a:solidFill>
            </a:endParaRPr>
          </a:p>
        </p:txBody>
      </p:sp>
      <p:sp>
        <p:nvSpPr>
          <p:cNvPr id="3" name="TextBox 2"/>
          <p:cNvSpPr txBox="1"/>
          <p:nvPr/>
        </p:nvSpPr>
        <p:spPr>
          <a:xfrm>
            <a:off x="0" y="1981200"/>
            <a:ext cx="6705234" cy="3539430"/>
          </a:xfrm>
          <a:prstGeom prst="rect">
            <a:avLst/>
          </a:prstGeom>
          <a:noFill/>
        </p:spPr>
        <p:txBody>
          <a:bodyPr wrap="none" rtlCol="0">
            <a:spAutoFit/>
          </a:bodyPr>
          <a:lstStyle/>
          <a:p>
            <a:pPr>
              <a:buFont typeface="Arial" charset="0"/>
              <a:buChar char="•"/>
            </a:pPr>
            <a:r>
              <a:rPr lang="en-US" sz="3200" dirty="0" smtClean="0">
                <a:solidFill>
                  <a:schemeClr val="bg1"/>
                </a:solidFill>
              </a:rPr>
              <a:t>Divided into </a:t>
            </a:r>
            <a:r>
              <a:rPr lang="en-US" sz="3200" b="1" dirty="0" smtClean="0">
                <a:solidFill>
                  <a:schemeClr val="bg1"/>
                </a:solidFill>
              </a:rPr>
              <a:t>3 pathologies: </a:t>
            </a:r>
            <a:endParaRPr lang="en-US" sz="3200" dirty="0" smtClean="0">
              <a:solidFill>
                <a:schemeClr val="bg1"/>
              </a:solidFill>
            </a:endParaRPr>
          </a:p>
          <a:p>
            <a:endParaRPr lang="en-US" sz="3200" dirty="0" smtClean="0">
              <a:solidFill>
                <a:schemeClr val="bg1"/>
              </a:solidFill>
            </a:endParaRPr>
          </a:p>
          <a:p>
            <a:pPr lvl="3">
              <a:buFont typeface="Arial" charset="0"/>
              <a:buChar char="•"/>
            </a:pPr>
            <a:r>
              <a:rPr lang="en-US" sz="3200" b="1" dirty="0" smtClean="0">
                <a:solidFill>
                  <a:schemeClr val="bg1"/>
                </a:solidFill>
              </a:rPr>
              <a:t>   Chemical Stimulation</a:t>
            </a:r>
          </a:p>
          <a:p>
            <a:pPr lvl="3">
              <a:buFont typeface="Arial" charset="0"/>
              <a:buChar char="•"/>
            </a:pPr>
            <a:endParaRPr lang="en-US" sz="3200" b="1" dirty="0" smtClean="0">
              <a:solidFill>
                <a:schemeClr val="bg1"/>
              </a:solidFill>
            </a:endParaRPr>
          </a:p>
          <a:p>
            <a:pPr lvl="3">
              <a:buFont typeface="Arial" charset="0"/>
              <a:buChar char="•"/>
            </a:pPr>
            <a:r>
              <a:rPr lang="en-US" sz="3200" b="1" dirty="0" smtClean="0">
                <a:solidFill>
                  <a:schemeClr val="bg1"/>
                </a:solidFill>
              </a:rPr>
              <a:t>   Neural Stimulation</a:t>
            </a:r>
          </a:p>
          <a:p>
            <a:pPr lvl="3">
              <a:buFont typeface="Arial" charset="0"/>
              <a:buChar char="•"/>
            </a:pPr>
            <a:endParaRPr lang="en-US" sz="3200" b="1" dirty="0" smtClean="0">
              <a:solidFill>
                <a:schemeClr val="bg1"/>
              </a:solidFill>
            </a:endParaRPr>
          </a:p>
          <a:p>
            <a:pPr lvl="3">
              <a:buFont typeface="Arial" charset="0"/>
              <a:buChar char="•"/>
            </a:pPr>
            <a:r>
              <a:rPr lang="en-US" sz="3200" b="1" dirty="0" smtClean="0">
                <a:solidFill>
                  <a:schemeClr val="bg1"/>
                </a:solidFill>
              </a:rPr>
              <a:t>   Emotional Stimulation</a:t>
            </a:r>
            <a:endParaRPr lang="en-US" sz="3200" b="1" dirty="0">
              <a:solidFill>
                <a:schemeClr val="bg1"/>
              </a:solidFill>
            </a:endParaRPr>
          </a:p>
        </p:txBody>
      </p:sp>
      <p:pic>
        <p:nvPicPr>
          <p:cNvPr id="6146" name="Picture 2" descr="C:\Documents and Settings\cindy stegman\Temporary Internet Files\Content.IE5\MTDA19CS\MCHM00386_0000[1].wmf"/>
          <p:cNvPicPr>
            <a:picLocks noChangeAspect="1" noChangeArrowheads="1"/>
          </p:cNvPicPr>
          <p:nvPr/>
        </p:nvPicPr>
        <p:blipFill>
          <a:blip r:embed="rId2" cstate="print"/>
          <a:srcRect/>
          <a:stretch>
            <a:fillRect/>
          </a:stretch>
        </p:blipFill>
        <p:spPr bwMode="auto">
          <a:xfrm>
            <a:off x="6477000" y="2819400"/>
            <a:ext cx="2667000" cy="2612456"/>
          </a:xfrm>
          <a:prstGeom prst="rect">
            <a:avLst/>
          </a:prstGeom>
          <a:noFill/>
        </p:spPr>
      </p:pic>
      <p:sp>
        <p:nvSpPr>
          <p:cNvPr id="5" name="TextBox 4"/>
          <p:cNvSpPr txBox="1"/>
          <p:nvPr/>
        </p:nvSpPr>
        <p:spPr>
          <a:xfrm>
            <a:off x="8191495" y="5029200"/>
            <a:ext cx="952505" cy="246221"/>
          </a:xfrm>
          <a:prstGeom prst="rect">
            <a:avLst/>
          </a:prstGeom>
          <a:noFill/>
        </p:spPr>
        <p:txBody>
          <a:bodyPr wrap="none" rtlCol="0">
            <a:spAutoFit/>
          </a:bodyPr>
          <a:lstStyle/>
          <a:p>
            <a:r>
              <a:rPr lang="en-US" sz="1000" dirty="0" smtClean="0">
                <a:solidFill>
                  <a:schemeClr val="bg1"/>
                </a:solidFill>
              </a:rPr>
              <a:t>Clip Art, 2007</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87130" cy="1138773"/>
          </a:xfrm>
          <a:prstGeom prst="rect">
            <a:avLst/>
          </a:prstGeom>
          <a:noFill/>
        </p:spPr>
        <p:txBody>
          <a:bodyPr wrap="none" rtlCol="0">
            <a:spAutoFit/>
          </a:bodyPr>
          <a:lstStyle/>
          <a:p>
            <a:r>
              <a:rPr lang="en-US" sz="6800" b="1" u="sng" dirty="0" smtClean="0">
                <a:solidFill>
                  <a:schemeClr val="bg1"/>
                </a:solidFill>
              </a:rPr>
              <a:t>Chemical</a:t>
            </a:r>
            <a:r>
              <a:rPr lang="en-US" sz="6800" b="1" dirty="0" smtClean="0">
                <a:solidFill>
                  <a:schemeClr val="bg1"/>
                </a:solidFill>
              </a:rPr>
              <a:t> Stimulation</a:t>
            </a:r>
            <a:endParaRPr lang="en-US" sz="6800" b="1" dirty="0">
              <a:solidFill>
                <a:schemeClr val="bg1"/>
              </a:solidFill>
            </a:endParaRPr>
          </a:p>
        </p:txBody>
      </p:sp>
      <p:pic>
        <p:nvPicPr>
          <p:cNvPr id="1026" name="Picture 2" descr="C:\Documents and Settings\cindy stegman\Temporary Internet Files\Content.IE5\MTDA19CS\MCBD05199_0000[1].wmf"/>
          <p:cNvPicPr>
            <a:picLocks noChangeAspect="1" noChangeArrowheads="1"/>
          </p:cNvPicPr>
          <p:nvPr/>
        </p:nvPicPr>
        <p:blipFill>
          <a:blip r:embed="rId2" cstate="print"/>
          <a:srcRect/>
          <a:stretch>
            <a:fillRect/>
          </a:stretch>
        </p:blipFill>
        <p:spPr bwMode="auto">
          <a:xfrm>
            <a:off x="457200" y="1600200"/>
            <a:ext cx="2209800" cy="1880188"/>
          </a:xfrm>
          <a:prstGeom prst="rect">
            <a:avLst/>
          </a:prstGeom>
          <a:noFill/>
        </p:spPr>
      </p:pic>
      <p:pic>
        <p:nvPicPr>
          <p:cNvPr id="1027" name="Picture 3" descr="C:\Documents and Settings\cindy stegman\Temporary Internet Files\Content.IE5\X8P5YFMK\MCHM00376_0000[1].wmf"/>
          <p:cNvPicPr>
            <a:picLocks noChangeAspect="1" noChangeArrowheads="1"/>
          </p:cNvPicPr>
          <p:nvPr/>
        </p:nvPicPr>
        <p:blipFill>
          <a:blip r:embed="rId3" cstate="print"/>
          <a:srcRect/>
          <a:stretch>
            <a:fillRect/>
          </a:stretch>
        </p:blipFill>
        <p:spPr bwMode="auto">
          <a:xfrm>
            <a:off x="381000" y="3810000"/>
            <a:ext cx="1992189" cy="2115493"/>
          </a:xfrm>
          <a:prstGeom prst="rect">
            <a:avLst/>
          </a:prstGeom>
          <a:noFill/>
        </p:spPr>
      </p:pic>
      <p:sp>
        <p:nvSpPr>
          <p:cNvPr id="6" name="TextBox 5"/>
          <p:cNvSpPr txBox="1"/>
          <p:nvPr/>
        </p:nvSpPr>
        <p:spPr>
          <a:xfrm>
            <a:off x="2819400" y="2133600"/>
            <a:ext cx="2362200" cy="1015663"/>
          </a:xfrm>
          <a:prstGeom prst="rect">
            <a:avLst/>
          </a:prstGeom>
          <a:noFill/>
        </p:spPr>
        <p:txBody>
          <a:bodyPr wrap="square" rtlCol="0">
            <a:spAutoFit/>
          </a:bodyPr>
          <a:lstStyle/>
          <a:p>
            <a:pPr algn="ctr"/>
            <a:r>
              <a:rPr lang="en-US" sz="2000" b="1" dirty="0" smtClean="0">
                <a:solidFill>
                  <a:schemeClr val="bg1"/>
                </a:solidFill>
              </a:rPr>
              <a:t>Central respiratory</a:t>
            </a:r>
          </a:p>
          <a:p>
            <a:pPr algn="ctr"/>
            <a:r>
              <a:rPr lang="en-US" sz="2000" b="1" dirty="0" smtClean="0">
                <a:solidFill>
                  <a:schemeClr val="bg1"/>
                </a:solidFill>
              </a:rPr>
              <a:t> </a:t>
            </a:r>
            <a:r>
              <a:rPr lang="en-US" sz="2000" b="1" dirty="0" err="1" smtClean="0">
                <a:solidFill>
                  <a:schemeClr val="bg1"/>
                </a:solidFill>
              </a:rPr>
              <a:t>chemoreceptors</a:t>
            </a:r>
            <a:endParaRPr lang="en-US" sz="2000" b="1" dirty="0">
              <a:solidFill>
                <a:schemeClr val="bg1"/>
              </a:solidFill>
            </a:endParaRPr>
          </a:p>
        </p:txBody>
      </p:sp>
      <p:sp>
        <p:nvSpPr>
          <p:cNvPr id="7" name="TextBox 6"/>
          <p:cNvSpPr txBox="1"/>
          <p:nvPr/>
        </p:nvSpPr>
        <p:spPr>
          <a:xfrm>
            <a:off x="2895600" y="4572000"/>
            <a:ext cx="2141805" cy="1015663"/>
          </a:xfrm>
          <a:prstGeom prst="rect">
            <a:avLst/>
          </a:prstGeom>
          <a:noFill/>
        </p:spPr>
        <p:txBody>
          <a:bodyPr wrap="none" rtlCol="0">
            <a:spAutoFit/>
          </a:bodyPr>
          <a:lstStyle/>
          <a:p>
            <a:pPr algn="ctr"/>
            <a:r>
              <a:rPr lang="en-US" sz="2000" b="1" dirty="0" smtClean="0">
                <a:solidFill>
                  <a:schemeClr val="bg1"/>
                </a:solidFill>
              </a:rPr>
              <a:t>Peripheral </a:t>
            </a:r>
          </a:p>
          <a:p>
            <a:pPr algn="ctr"/>
            <a:r>
              <a:rPr lang="en-US" sz="2000" b="1" dirty="0" smtClean="0">
                <a:solidFill>
                  <a:schemeClr val="bg1"/>
                </a:solidFill>
              </a:rPr>
              <a:t>respiratory</a:t>
            </a:r>
          </a:p>
          <a:p>
            <a:pPr algn="ctr"/>
            <a:r>
              <a:rPr lang="en-US" sz="2000" b="1" dirty="0" err="1" smtClean="0">
                <a:solidFill>
                  <a:schemeClr val="bg1"/>
                </a:solidFill>
              </a:rPr>
              <a:t>chemoreceptors</a:t>
            </a:r>
            <a:endParaRPr lang="en-US" sz="2000" b="1" dirty="0">
              <a:solidFill>
                <a:schemeClr val="bg1"/>
              </a:solidFill>
            </a:endParaRPr>
          </a:p>
        </p:txBody>
      </p:sp>
      <p:sp>
        <p:nvSpPr>
          <p:cNvPr id="8" name="Up Arrow 7"/>
          <p:cNvSpPr/>
          <p:nvPr/>
        </p:nvSpPr>
        <p:spPr>
          <a:xfrm>
            <a:off x="5181600" y="2209800"/>
            <a:ext cx="3810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257800" y="47244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7400" y="2209800"/>
            <a:ext cx="1524000" cy="584775"/>
          </a:xfrm>
          <a:prstGeom prst="rect">
            <a:avLst/>
          </a:prstGeom>
          <a:noFill/>
        </p:spPr>
        <p:txBody>
          <a:bodyPr wrap="square" rtlCol="0">
            <a:spAutoFit/>
          </a:bodyPr>
          <a:lstStyle/>
          <a:p>
            <a:r>
              <a:rPr lang="en-US" sz="3200" b="1" dirty="0" smtClean="0">
                <a:solidFill>
                  <a:schemeClr val="bg1"/>
                </a:solidFill>
              </a:rPr>
              <a:t>PaCO2</a:t>
            </a:r>
            <a:endParaRPr lang="en-US" sz="3200" b="1" dirty="0">
              <a:solidFill>
                <a:schemeClr val="bg1"/>
              </a:solidFill>
            </a:endParaRPr>
          </a:p>
        </p:txBody>
      </p:sp>
      <p:sp>
        <p:nvSpPr>
          <p:cNvPr id="11" name="TextBox 10"/>
          <p:cNvSpPr txBox="1"/>
          <p:nvPr/>
        </p:nvSpPr>
        <p:spPr>
          <a:xfrm>
            <a:off x="6096000" y="4800600"/>
            <a:ext cx="1200778" cy="584775"/>
          </a:xfrm>
          <a:prstGeom prst="rect">
            <a:avLst/>
          </a:prstGeom>
          <a:noFill/>
        </p:spPr>
        <p:txBody>
          <a:bodyPr wrap="none" rtlCol="0">
            <a:spAutoFit/>
          </a:bodyPr>
          <a:lstStyle/>
          <a:p>
            <a:r>
              <a:rPr lang="en-US" sz="3200" b="1" dirty="0" smtClean="0">
                <a:solidFill>
                  <a:schemeClr val="bg1"/>
                </a:solidFill>
              </a:rPr>
              <a:t>PaO2</a:t>
            </a:r>
            <a:endParaRPr lang="en-US" sz="3200" b="1" dirty="0">
              <a:solidFill>
                <a:schemeClr val="bg1"/>
              </a:solidFill>
            </a:endParaRPr>
          </a:p>
        </p:txBody>
      </p:sp>
      <p:sp>
        <p:nvSpPr>
          <p:cNvPr id="12" name="Oval 11"/>
          <p:cNvSpPr/>
          <p:nvPr/>
        </p:nvSpPr>
        <p:spPr>
          <a:xfrm>
            <a:off x="7010400" y="2971800"/>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Eliminate Carbon Dioxide</a:t>
            </a:r>
            <a:endParaRPr lang="en-US" dirty="0"/>
          </a:p>
        </p:txBody>
      </p:sp>
      <p:sp>
        <p:nvSpPr>
          <p:cNvPr id="15" name="TextBox 14"/>
          <p:cNvSpPr txBox="1"/>
          <p:nvPr/>
        </p:nvSpPr>
        <p:spPr>
          <a:xfrm>
            <a:off x="6830546" y="6096000"/>
            <a:ext cx="2313454" cy="253916"/>
          </a:xfrm>
          <a:prstGeom prst="rect">
            <a:avLst/>
          </a:prstGeom>
          <a:noFill/>
        </p:spPr>
        <p:txBody>
          <a:bodyPr wrap="none" rtlCol="0">
            <a:spAutoFit/>
          </a:bodyPr>
          <a:lstStyle/>
          <a:p>
            <a:r>
              <a:rPr lang="en-US" sz="1050" dirty="0" smtClean="0"/>
              <a:t>American Thoracic Society.  (1998).  </a:t>
            </a:r>
            <a:endParaRPr lang="en-US" sz="1050" dirty="0"/>
          </a:p>
        </p:txBody>
      </p:sp>
      <p:sp>
        <p:nvSpPr>
          <p:cNvPr id="13" name="TextBox 12"/>
          <p:cNvSpPr txBox="1"/>
          <p:nvPr/>
        </p:nvSpPr>
        <p:spPr>
          <a:xfrm>
            <a:off x="0" y="31242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
        <p:nvSpPr>
          <p:cNvPr id="14" name="Rectangle 13"/>
          <p:cNvSpPr/>
          <p:nvPr/>
        </p:nvSpPr>
        <p:spPr>
          <a:xfrm>
            <a:off x="0" y="5638800"/>
            <a:ext cx="1103572" cy="276999"/>
          </a:xfrm>
          <a:prstGeom prst="rect">
            <a:avLst/>
          </a:prstGeom>
        </p:spPr>
        <p:txBody>
          <a:bodyPr wrap="none">
            <a:spAutoFit/>
          </a:bodyPr>
          <a:lstStyle/>
          <a:p>
            <a:r>
              <a:rPr lang="en-US" sz="1200" dirty="0" smtClean="0">
                <a:solidFill>
                  <a:schemeClr val="bg1"/>
                </a:solidFill>
              </a:rPr>
              <a:t>Clip Art, 2007</a:t>
            </a:r>
            <a:endParaRPr lang="en-US" sz="1200" dirty="0">
              <a:solidFill>
                <a:schemeClr val="bg1"/>
              </a:solidFill>
            </a:endParaRPr>
          </a:p>
        </p:txBody>
      </p:sp>
      <p:sp>
        <p:nvSpPr>
          <p:cNvPr id="16" name="TextBox 15"/>
          <p:cNvSpPr txBox="1"/>
          <p:nvPr/>
        </p:nvSpPr>
        <p:spPr>
          <a:xfrm>
            <a:off x="0" y="6019800"/>
            <a:ext cx="2525691" cy="276999"/>
          </a:xfrm>
          <a:prstGeom prst="rect">
            <a:avLst/>
          </a:prstGeom>
          <a:noFill/>
        </p:spPr>
        <p:txBody>
          <a:bodyPr wrap="none" rtlCol="0">
            <a:spAutoFit/>
          </a:bodyPr>
          <a:lstStyle/>
          <a:p>
            <a:r>
              <a:rPr lang="en-US" sz="1200" dirty="0" err="1" smtClean="0">
                <a:solidFill>
                  <a:schemeClr val="bg1"/>
                </a:solidFill>
              </a:rPr>
              <a:t>Jantarakupt</a:t>
            </a:r>
            <a:r>
              <a:rPr lang="en-US" sz="1200" dirty="0" smtClean="0">
                <a:solidFill>
                  <a:schemeClr val="bg1"/>
                </a:solidFill>
              </a:rPr>
              <a:t>, P. &amp; </a:t>
            </a:r>
            <a:r>
              <a:rPr lang="en-US" sz="1200" dirty="0" err="1" smtClean="0">
                <a:solidFill>
                  <a:schemeClr val="bg1"/>
                </a:solidFill>
              </a:rPr>
              <a:t>Porock</a:t>
            </a:r>
            <a:r>
              <a:rPr lang="en-US" sz="1200" dirty="0" smtClean="0">
                <a:solidFill>
                  <a:schemeClr val="bg1"/>
                </a:solidFill>
              </a:rPr>
              <a:t>, D.  (2005)</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p:spPr>
        <p:txBody>
          <a:bodyPr wrap="square" rtlCol="0">
            <a:spAutoFit/>
          </a:bodyPr>
          <a:lstStyle/>
          <a:p>
            <a:pPr algn="ctr"/>
            <a:r>
              <a:rPr lang="en-US" sz="6600" b="1" u="sng" dirty="0" smtClean="0">
                <a:solidFill>
                  <a:schemeClr val="bg1"/>
                </a:solidFill>
              </a:rPr>
              <a:t>Neural</a:t>
            </a:r>
            <a:r>
              <a:rPr lang="en-US" sz="6600" dirty="0" smtClean="0">
                <a:solidFill>
                  <a:schemeClr val="bg1"/>
                </a:solidFill>
              </a:rPr>
              <a:t> Stimulation</a:t>
            </a:r>
            <a:endParaRPr lang="en-US" sz="6600" dirty="0">
              <a:solidFill>
                <a:schemeClr val="bg1"/>
              </a:solidFill>
            </a:endParaRPr>
          </a:p>
        </p:txBody>
      </p:sp>
      <p:sp>
        <p:nvSpPr>
          <p:cNvPr id="3" name="TextBox 2"/>
          <p:cNvSpPr txBox="1"/>
          <p:nvPr/>
        </p:nvSpPr>
        <p:spPr>
          <a:xfrm>
            <a:off x="0" y="1066800"/>
            <a:ext cx="9144000" cy="5647700"/>
          </a:xfrm>
          <a:prstGeom prst="rect">
            <a:avLst/>
          </a:prstGeom>
          <a:noFill/>
        </p:spPr>
        <p:txBody>
          <a:bodyPr wrap="square" rtlCol="0">
            <a:spAutoFit/>
          </a:bodyPr>
          <a:lstStyle/>
          <a:p>
            <a:r>
              <a:rPr lang="en-US" sz="2000" b="1" dirty="0" smtClean="0">
                <a:solidFill>
                  <a:schemeClr val="bg1"/>
                </a:solidFill>
              </a:rPr>
              <a:t>Neural Pathways for breathing receive signals from receptors in:</a:t>
            </a:r>
            <a:endParaRPr lang="en-US" sz="2000" dirty="0" smtClean="0">
              <a:solidFill>
                <a:schemeClr val="bg1"/>
              </a:solidFill>
            </a:endParaRPr>
          </a:p>
          <a:p>
            <a:r>
              <a:rPr lang="en-US" dirty="0" smtClean="0">
                <a:solidFill>
                  <a:schemeClr val="bg1"/>
                </a:solidFill>
              </a:rPr>
              <a:t>	- Lungs</a:t>
            </a:r>
          </a:p>
          <a:p>
            <a:r>
              <a:rPr lang="en-US" dirty="0" smtClean="0">
                <a:solidFill>
                  <a:schemeClr val="bg1"/>
                </a:solidFill>
              </a:rPr>
              <a:t>	- Skin</a:t>
            </a:r>
          </a:p>
          <a:p>
            <a:r>
              <a:rPr lang="en-US" dirty="0" smtClean="0">
                <a:solidFill>
                  <a:schemeClr val="bg1"/>
                </a:solidFill>
              </a:rPr>
              <a:t>	- Muscles</a:t>
            </a:r>
          </a:p>
          <a:p>
            <a:r>
              <a:rPr lang="en-US" dirty="0" smtClean="0">
                <a:solidFill>
                  <a:schemeClr val="bg1"/>
                </a:solidFill>
              </a:rPr>
              <a:t>	- Joints</a:t>
            </a:r>
          </a:p>
          <a:p>
            <a:endParaRPr lang="en-US" dirty="0" smtClean="0">
              <a:solidFill>
                <a:schemeClr val="bg1"/>
              </a:solidFill>
            </a:endParaRPr>
          </a:p>
          <a:p>
            <a:r>
              <a:rPr lang="en-US" sz="2000" b="1" dirty="0" smtClean="0">
                <a:solidFill>
                  <a:schemeClr val="bg1"/>
                </a:solidFill>
              </a:rPr>
              <a:t>These receptors are called </a:t>
            </a:r>
            <a:r>
              <a:rPr lang="en-US" sz="2200" b="1" dirty="0" smtClean="0">
                <a:solidFill>
                  <a:schemeClr val="bg1"/>
                </a:solidFill>
              </a:rPr>
              <a:t>“Mechanoreceptors”</a:t>
            </a:r>
          </a:p>
          <a:p>
            <a:r>
              <a:rPr lang="en-US" b="1" dirty="0" smtClean="0">
                <a:solidFill>
                  <a:schemeClr val="bg1"/>
                </a:solidFill>
              </a:rPr>
              <a:t>	</a:t>
            </a:r>
          </a:p>
          <a:p>
            <a:r>
              <a:rPr lang="en-US" dirty="0" smtClean="0">
                <a:solidFill>
                  <a:schemeClr val="bg1"/>
                </a:solidFill>
              </a:rPr>
              <a:t>	-</a:t>
            </a:r>
            <a:r>
              <a:rPr lang="en-US" sz="2400" dirty="0" smtClean="0">
                <a:solidFill>
                  <a:schemeClr val="bg1"/>
                </a:solidFill>
              </a:rPr>
              <a:t>  </a:t>
            </a:r>
            <a:r>
              <a:rPr lang="en-US" b="1" dirty="0" smtClean="0">
                <a:solidFill>
                  <a:srgbClr val="FF0000"/>
                </a:solidFill>
              </a:rPr>
              <a:t>Stretch</a:t>
            </a:r>
            <a:r>
              <a:rPr lang="en-US" dirty="0" smtClean="0">
                <a:solidFill>
                  <a:schemeClr val="bg1"/>
                </a:solidFill>
              </a:rPr>
              <a:t> receptors in (trachea, bronchi) are stimulated with lung expansion</a:t>
            </a:r>
          </a:p>
          <a:p>
            <a:endParaRPr lang="en-US" dirty="0" smtClean="0">
              <a:solidFill>
                <a:schemeClr val="bg1"/>
              </a:solidFill>
            </a:endParaRPr>
          </a:p>
          <a:p>
            <a:r>
              <a:rPr lang="en-US" dirty="0" smtClean="0">
                <a:solidFill>
                  <a:schemeClr val="bg1"/>
                </a:solidFill>
              </a:rPr>
              <a:t>	-  </a:t>
            </a:r>
            <a:r>
              <a:rPr lang="en-US" b="1" dirty="0" smtClean="0">
                <a:solidFill>
                  <a:srgbClr val="FF0000"/>
                </a:solidFill>
              </a:rPr>
              <a:t>Irritant</a:t>
            </a:r>
            <a:r>
              <a:rPr lang="en-US" dirty="0" smtClean="0">
                <a:solidFill>
                  <a:schemeClr val="bg1"/>
                </a:solidFill>
              </a:rPr>
              <a:t> receptors (epithelium of airways) stimulated by smoke, 				pollens, fungi, cold air, &amp; mold</a:t>
            </a:r>
          </a:p>
          <a:p>
            <a:r>
              <a:rPr lang="en-US" dirty="0" smtClean="0">
                <a:solidFill>
                  <a:schemeClr val="bg1"/>
                </a:solidFill>
              </a:rPr>
              <a:t>	</a:t>
            </a:r>
          </a:p>
          <a:p>
            <a:r>
              <a:rPr lang="en-US" dirty="0" smtClean="0">
                <a:solidFill>
                  <a:schemeClr val="bg1"/>
                </a:solidFill>
              </a:rPr>
              <a:t>	-  </a:t>
            </a:r>
            <a:r>
              <a:rPr lang="en-US" b="1" dirty="0" smtClean="0">
                <a:solidFill>
                  <a:srgbClr val="FF0000"/>
                </a:solidFill>
              </a:rPr>
              <a:t>Movement </a:t>
            </a:r>
            <a:r>
              <a:rPr lang="en-US" dirty="0" smtClean="0">
                <a:solidFill>
                  <a:schemeClr val="bg1"/>
                </a:solidFill>
              </a:rPr>
              <a:t>of lower and upper extremities stimulate receptors  in muscles &amp; 			joints</a:t>
            </a:r>
          </a:p>
          <a:p>
            <a:endParaRPr lang="en-US" dirty="0" smtClean="0">
              <a:solidFill>
                <a:schemeClr val="bg1"/>
              </a:solidFill>
            </a:endParaRPr>
          </a:p>
          <a:p>
            <a:r>
              <a:rPr lang="en-US" dirty="0" smtClean="0">
                <a:solidFill>
                  <a:schemeClr val="bg1"/>
                </a:solidFill>
              </a:rPr>
              <a:t>	-  </a:t>
            </a:r>
            <a:r>
              <a:rPr lang="en-US" b="1" dirty="0" smtClean="0">
                <a:solidFill>
                  <a:srgbClr val="FF0000"/>
                </a:solidFill>
              </a:rPr>
              <a:t>Painful </a:t>
            </a:r>
            <a:r>
              <a:rPr lang="en-US" dirty="0" smtClean="0">
                <a:solidFill>
                  <a:schemeClr val="bg1"/>
                </a:solidFill>
              </a:rPr>
              <a:t>stimuli will elicit mechanoreceptors within the skin</a:t>
            </a:r>
          </a:p>
          <a:p>
            <a:r>
              <a:rPr lang="en-US" dirty="0" smtClean="0">
                <a:solidFill>
                  <a:schemeClr val="bg1"/>
                </a:solidFill>
              </a:rPr>
              <a:t>	</a:t>
            </a:r>
          </a:p>
          <a:p>
            <a:endParaRPr lang="en-US" dirty="0" smtClean="0"/>
          </a:p>
          <a:p>
            <a:r>
              <a:rPr lang="en-US" sz="900" dirty="0" smtClean="0"/>
              <a:t>						</a:t>
            </a:r>
          </a:p>
        </p:txBody>
      </p:sp>
      <p:sp>
        <p:nvSpPr>
          <p:cNvPr id="9" name="Rectangle 8"/>
          <p:cNvSpPr/>
          <p:nvPr/>
        </p:nvSpPr>
        <p:spPr>
          <a:xfrm>
            <a:off x="0" y="6019800"/>
            <a:ext cx="2364750" cy="261610"/>
          </a:xfrm>
          <a:prstGeom prst="rect">
            <a:avLst/>
          </a:prstGeom>
        </p:spPr>
        <p:txBody>
          <a:bodyPr wrap="none">
            <a:spAutoFit/>
          </a:bodyPr>
          <a:lstStyle/>
          <a:p>
            <a:r>
              <a:rPr lang="en-US" sz="1100" dirty="0" err="1" smtClean="0">
                <a:solidFill>
                  <a:schemeClr val="bg1"/>
                </a:solidFill>
              </a:rPr>
              <a:t>Jantarakupt</a:t>
            </a:r>
            <a:r>
              <a:rPr lang="en-US" sz="1100" dirty="0" smtClean="0">
                <a:solidFill>
                  <a:schemeClr val="bg1"/>
                </a:solidFill>
              </a:rPr>
              <a:t>, P. &amp; </a:t>
            </a:r>
            <a:r>
              <a:rPr lang="en-US" sz="1100" dirty="0" err="1" smtClean="0">
                <a:solidFill>
                  <a:schemeClr val="bg1"/>
                </a:solidFill>
              </a:rPr>
              <a:t>Porock</a:t>
            </a:r>
            <a:r>
              <a:rPr lang="en-US" sz="1100" dirty="0" smtClean="0">
                <a:solidFill>
                  <a:schemeClr val="bg1"/>
                </a:solidFill>
              </a:rPr>
              <a:t>, D.  (2005)</a:t>
            </a:r>
            <a:endParaRPr lang="en-US" sz="1100" dirty="0">
              <a:solidFill>
                <a:schemeClr val="bg1"/>
              </a:solidFill>
            </a:endParaRPr>
          </a:p>
        </p:txBody>
      </p:sp>
      <p:sp>
        <p:nvSpPr>
          <p:cNvPr id="11" name="Rectangle 10"/>
          <p:cNvSpPr/>
          <p:nvPr/>
        </p:nvSpPr>
        <p:spPr>
          <a:xfrm>
            <a:off x="6172200" y="1676400"/>
            <a:ext cx="25146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Once mechanoreceptors  are stimulated they will cause an individual to breathe faster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114722" cy="1015663"/>
          </a:xfrm>
          <a:prstGeom prst="rect">
            <a:avLst/>
          </a:prstGeom>
          <a:noFill/>
        </p:spPr>
        <p:txBody>
          <a:bodyPr wrap="none" rtlCol="0">
            <a:spAutoFit/>
          </a:bodyPr>
          <a:lstStyle/>
          <a:p>
            <a:r>
              <a:rPr lang="en-US" sz="6000" b="1" u="sng" dirty="0" smtClean="0">
                <a:solidFill>
                  <a:schemeClr val="bg1"/>
                </a:solidFill>
              </a:rPr>
              <a:t>Emotional</a:t>
            </a:r>
            <a:r>
              <a:rPr lang="en-US" sz="6000" dirty="0" smtClean="0">
                <a:solidFill>
                  <a:schemeClr val="bg1"/>
                </a:solidFill>
              </a:rPr>
              <a:t> Stimulation</a:t>
            </a:r>
            <a:endParaRPr lang="en-US" sz="6000" dirty="0">
              <a:solidFill>
                <a:schemeClr val="bg1"/>
              </a:solidFill>
            </a:endParaRPr>
          </a:p>
        </p:txBody>
      </p:sp>
      <p:sp>
        <p:nvSpPr>
          <p:cNvPr id="3" name="TextBox 2"/>
          <p:cNvSpPr txBox="1"/>
          <p:nvPr/>
        </p:nvSpPr>
        <p:spPr>
          <a:xfrm>
            <a:off x="152400" y="1524000"/>
            <a:ext cx="3572196" cy="2246769"/>
          </a:xfrm>
          <a:prstGeom prst="rect">
            <a:avLst/>
          </a:prstGeom>
          <a:noFill/>
        </p:spPr>
        <p:txBody>
          <a:bodyPr wrap="none" rtlCol="0">
            <a:spAutoFit/>
          </a:bodyPr>
          <a:lstStyle/>
          <a:p>
            <a:pPr>
              <a:buFont typeface="Arial" charset="0"/>
              <a:buChar char="•"/>
            </a:pPr>
            <a:r>
              <a:rPr lang="en-US" sz="2800" dirty="0" smtClean="0"/>
              <a:t> </a:t>
            </a:r>
            <a:r>
              <a:rPr lang="en-US" sz="2800" b="1" dirty="0" smtClean="0">
                <a:solidFill>
                  <a:schemeClr val="bg1"/>
                </a:solidFill>
              </a:rPr>
              <a:t>Emotional distress</a:t>
            </a:r>
          </a:p>
          <a:p>
            <a:pPr>
              <a:buFont typeface="Arial" charset="0"/>
              <a:buChar char="•"/>
            </a:pPr>
            <a:endParaRPr lang="en-US" sz="2800" dirty="0" smtClean="0">
              <a:solidFill>
                <a:schemeClr val="bg1"/>
              </a:solidFill>
            </a:endParaRPr>
          </a:p>
          <a:p>
            <a:pPr lvl="1">
              <a:buFont typeface="Arial" charset="0"/>
              <a:buChar char="•"/>
            </a:pPr>
            <a:r>
              <a:rPr lang="en-US" sz="2800" dirty="0" smtClean="0">
                <a:solidFill>
                  <a:schemeClr val="bg1"/>
                </a:solidFill>
              </a:rPr>
              <a:t>  Anxiety</a:t>
            </a:r>
          </a:p>
          <a:p>
            <a:pPr lvl="1">
              <a:buFont typeface="Arial" charset="0"/>
              <a:buChar char="•"/>
            </a:pPr>
            <a:r>
              <a:rPr lang="en-US" sz="2800" dirty="0" smtClean="0">
                <a:solidFill>
                  <a:schemeClr val="bg1"/>
                </a:solidFill>
              </a:rPr>
              <a:t>  Anger</a:t>
            </a:r>
          </a:p>
          <a:p>
            <a:pPr lvl="1">
              <a:buFont typeface="Arial" charset="0"/>
              <a:buChar char="•"/>
            </a:pPr>
            <a:r>
              <a:rPr lang="en-US" sz="2800" dirty="0" smtClean="0">
                <a:solidFill>
                  <a:schemeClr val="bg1"/>
                </a:solidFill>
              </a:rPr>
              <a:t>  Depression</a:t>
            </a:r>
          </a:p>
        </p:txBody>
      </p:sp>
      <p:sp>
        <p:nvSpPr>
          <p:cNvPr id="4" name="TextBox 3"/>
          <p:cNvSpPr txBox="1"/>
          <p:nvPr/>
        </p:nvSpPr>
        <p:spPr>
          <a:xfrm>
            <a:off x="0" y="4038601"/>
            <a:ext cx="9144000" cy="2277547"/>
          </a:xfrm>
          <a:prstGeom prst="rect">
            <a:avLst/>
          </a:prstGeom>
          <a:noFill/>
        </p:spPr>
        <p:txBody>
          <a:bodyPr wrap="square" rtlCol="0">
            <a:spAutoFit/>
          </a:bodyPr>
          <a:lstStyle/>
          <a:p>
            <a:r>
              <a:rPr lang="en-US" sz="2000" b="1" dirty="0" smtClean="0">
                <a:solidFill>
                  <a:schemeClr val="bg1"/>
                </a:solidFill>
              </a:rPr>
              <a:t>THE CAUSE &amp; EFFECT </a:t>
            </a:r>
            <a:r>
              <a:rPr lang="en-US" sz="2000" dirty="0" smtClean="0">
                <a:solidFill>
                  <a:schemeClr val="bg1"/>
                </a:solidFill>
              </a:rPr>
              <a:t>relationship is unclear but…</a:t>
            </a:r>
          </a:p>
          <a:p>
            <a:endParaRPr lang="en-US" sz="2000" dirty="0" smtClean="0">
              <a:solidFill>
                <a:schemeClr val="bg1"/>
              </a:solidFill>
            </a:endParaRPr>
          </a:p>
          <a:p>
            <a:pPr algn="ctr"/>
            <a:r>
              <a:rPr lang="en-US" sz="2800" dirty="0" smtClean="0">
                <a:solidFill>
                  <a:schemeClr val="bg1"/>
                </a:solidFill>
              </a:rPr>
              <a:t>Emotional changes CAN stimulate the</a:t>
            </a:r>
          </a:p>
          <a:p>
            <a:pPr algn="ctr"/>
            <a:r>
              <a:rPr lang="en-US" sz="2800" dirty="0" smtClean="0">
                <a:solidFill>
                  <a:schemeClr val="bg1"/>
                </a:solidFill>
              </a:rPr>
              <a:t> respiratory center, which in turn AFFECTS the </a:t>
            </a:r>
          </a:p>
          <a:p>
            <a:pPr algn="ctr"/>
            <a:r>
              <a:rPr lang="en-US" sz="2800" dirty="0" smtClean="0">
                <a:solidFill>
                  <a:schemeClr val="bg1"/>
                </a:solidFill>
              </a:rPr>
              <a:t>Individual’s breathing pattern</a:t>
            </a:r>
          </a:p>
          <a:p>
            <a:endParaRPr lang="en-US" dirty="0"/>
          </a:p>
        </p:txBody>
      </p:sp>
      <p:pic>
        <p:nvPicPr>
          <p:cNvPr id="3074" name="Picture 2" descr="C:\Documents and Settings\cindy stegman\Temporary Internet Files\Content.IE5\8I35M6X6\MCPE02762_0000[1].wmf"/>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029200" y="1143000"/>
            <a:ext cx="3559521" cy="3151073"/>
          </a:xfrm>
          <a:prstGeom prst="rect">
            <a:avLst/>
          </a:prstGeom>
          <a:noFill/>
        </p:spPr>
      </p:pic>
      <p:sp>
        <p:nvSpPr>
          <p:cNvPr id="6" name="TextBox 5"/>
          <p:cNvSpPr txBox="1"/>
          <p:nvPr/>
        </p:nvSpPr>
        <p:spPr>
          <a:xfrm>
            <a:off x="7924800" y="4114800"/>
            <a:ext cx="853119" cy="230832"/>
          </a:xfrm>
          <a:prstGeom prst="rect">
            <a:avLst/>
          </a:prstGeom>
          <a:noFill/>
        </p:spPr>
        <p:txBody>
          <a:bodyPr wrap="none" rtlCol="0">
            <a:spAutoFit/>
          </a:bodyPr>
          <a:lstStyle/>
          <a:p>
            <a:r>
              <a:rPr lang="en-US" sz="900" dirty="0" smtClean="0">
                <a:solidFill>
                  <a:schemeClr val="bg1"/>
                </a:solidFill>
              </a:rPr>
              <a:t>Clip art, 2007</a:t>
            </a:r>
            <a:endParaRPr lang="en-US" sz="900" dirty="0">
              <a:solidFill>
                <a:schemeClr val="bg1"/>
              </a:solidFill>
            </a:endParaRPr>
          </a:p>
        </p:txBody>
      </p:sp>
      <p:sp>
        <p:nvSpPr>
          <p:cNvPr id="7" name="TextBox 6"/>
          <p:cNvSpPr txBox="1"/>
          <p:nvPr/>
        </p:nvSpPr>
        <p:spPr>
          <a:xfrm>
            <a:off x="0" y="6019800"/>
            <a:ext cx="2603470" cy="553998"/>
          </a:xfrm>
          <a:prstGeom prst="rect">
            <a:avLst/>
          </a:prstGeom>
          <a:noFill/>
        </p:spPr>
        <p:txBody>
          <a:bodyPr wrap="square" rtlCol="0">
            <a:spAutoFit/>
          </a:bodyPr>
          <a:lstStyle/>
          <a:p>
            <a:r>
              <a:rPr lang="en-US" sz="1200" dirty="0" err="1" smtClean="0">
                <a:solidFill>
                  <a:schemeClr val="bg1"/>
                </a:solidFill>
              </a:rPr>
              <a:t>Jantarakupt</a:t>
            </a:r>
            <a:r>
              <a:rPr lang="en-US" sz="1200" dirty="0" smtClean="0">
                <a:solidFill>
                  <a:schemeClr val="bg1"/>
                </a:solidFill>
              </a:rPr>
              <a:t>, P. &amp; </a:t>
            </a:r>
            <a:r>
              <a:rPr lang="en-US" sz="1200" dirty="0" err="1" smtClean="0">
                <a:solidFill>
                  <a:schemeClr val="bg1"/>
                </a:solidFill>
              </a:rPr>
              <a:t>Porock</a:t>
            </a:r>
            <a:r>
              <a:rPr lang="en-US" sz="1200" dirty="0" smtClean="0">
                <a:solidFill>
                  <a:schemeClr val="bg1"/>
                </a:solidFill>
              </a:rPr>
              <a:t>,  D. (2005).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4678204"/>
          </a:xfrm>
          <a:prstGeom prst="rect">
            <a:avLst/>
          </a:prstGeom>
        </p:spPr>
        <p:txBody>
          <a:bodyPr wrap="square">
            <a:spAutoFit/>
          </a:bodyPr>
          <a:lstStyle/>
          <a:p>
            <a:pPr algn="ctr"/>
            <a:r>
              <a:rPr lang="en-US" dirty="0" smtClean="0">
                <a:solidFill>
                  <a:schemeClr val="bg1"/>
                </a:solidFill>
              </a:rPr>
              <a:t>	</a:t>
            </a:r>
            <a:r>
              <a:rPr lang="en-US" sz="4000" b="1" dirty="0" smtClean="0">
                <a:solidFill>
                  <a:schemeClr val="bg1"/>
                </a:solidFill>
              </a:rPr>
              <a:t>Dyspnea is a distressing and debilitating symptom that cancer</a:t>
            </a:r>
          </a:p>
          <a:p>
            <a:pPr algn="ctr"/>
            <a:r>
              <a:rPr lang="en-US" sz="4000" b="1" dirty="0" smtClean="0">
                <a:solidFill>
                  <a:schemeClr val="bg1"/>
                </a:solidFill>
              </a:rPr>
              <a:t> patients may experience.</a:t>
            </a:r>
          </a:p>
          <a:p>
            <a:r>
              <a:rPr lang="en-US" sz="2800" dirty="0" smtClean="0">
                <a:solidFill>
                  <a:schemeClr val="bg1"/>
                </a:solidFill>
              </a:rPr>
              <a:t>	</a:t>
            </a:r>
          </a:p>
          <a:p>
            <a:r>
              <a:rPr lang="en-US" sz="2800" dirty="0" smtClean="0">
                <a:solidFill>
                  <a:schemeClr val="bg1"/>
                </a:solidFill>
              </a:rPr>
              <a:t>-  It is </a:t>
            </a:r>
            <a:r>
              <a:rPr lang="en-US" sz="2800" b="1" dirty="0" smtClean="0">
                <a:solidFill>
                  <a:schemeClr val="bg1"/>
                </a:solidFill>
              </a:rPr>
              <a:t>SUBJECTIVE</a:t>
            </a:r>
            <a:r>
              <a:rPr lang="en-US" sz="2800" dirty="0" smtClean="0">
                <a:solidFill>
                  <a:schemeClr val="bg1"/>
                </a:solidFill>
              </a:rPr>
              <a:t> (what the patient says)</a:t>
            </a:r>
          </a:p>
          <a:p>
            <a:r>
              <a:rPr lang="en-US" sz="2800" dirty="0" smtClean="0">
                <a:solidFill>
                  <a:schemeClr val="bg1"/>
                </a:solidFill>
              </a:rPr>
              <a:t>-  An uncomfortable, frightening experience</a:t>
            </a:r>
          </a:p>
          <a:p>
            <a:endParaRPr lang="en-US" sz="2800" dirty="0" smtClean="0">
              <a:solidFill>
                <a:schemeClr val="bg1"/>
              </a:solidFill>
            </a:endParaRPr>
          </a:p>
          <a:p>
            <a:endParaRPr lang="en-US" sz="2800" dirty="0" smtClean="0"/>
          </a:p>
          <a:p>
            <a:endParaRPr lang="en-US" sz="2800" dirty="0" smtClean="0"/>
          </a:p>
          <a:p>
            <a:pPr algn="r"/>
            <a:r>
              <a:rPr lang="en-US" sz="1000" dirty="0" smtClean="0"/>
              <a:t>(</a:t>
            </a:r>
            <a:endParaRPr lang="en-US" sz="1000" dirty="0"/>
          </a:p>
        </p:txBody>
      </p:sp>
      <p:pic>
        <p:nvPicPr>
          <p:cNvPr id="2051" name="Picture 3" descr="C:\Documents and Settings\cindy stegman\Temporary Internet Files\Content.IE5\431W8WNF\MCj04114880000[1].wmf"/>
          <p:cNvPicPr>
            <a:picLocks noChangeAspect="1" noChangeArrowheads="1"/>
          </p:cNvPicPr>
          <p:nvPr/>
        </p:nvPicPr>
        <p:blipFill>
          <a:blip r:embed="rId2" cstate="print"/>
          <a:srcRect/>
          <a:stretch>
            <a:fillRect/>
          </a:stretch>
        </p:blipFill>
        <p:spPr bwMode="auto">
          <a:xfrm>
            <a:off x="6934200" y="2133600"/>
            <a:ext cx="2055628" cy="1981200"/>
          </a:xfrm>
          <a:prstGeom prst="rect">
            <a:avLst/>
          </a:prstGeom>
          <a:noFill/>
        </p:spPr>
      </p:pic>
      <p:sp>
        <p:nvSpPr>
          <p:cNvPr id="6" name="TextBox 5"/>
          <p:cNvSpPr txBox="1"/>
          <p:nvPr/>
        </p:nvSpPr>
        <p:spPr>
          <a:xfrm>
            <a:off x="8077200" y="4267200"/>
            <a:ext cx="853119" cy="230832"/>
          </a:xfrm>
          <a:prstGeom prst="rect">
            <a:avLst/>
          </a:prstGeom>
          <a:noFill/>
        </p:spPr>
        <p:txBody>
          <a:bodyPr wrap="none" rtlCol="0">
            <a:spAutoFit/>
          </a:bodyPr>
          <a:lstStyle/>
          <a:p>
            <a:r>
              <a:rPr lang="en-US" sz="900" dirty="0" smtClean="0">
                <a:solidFill>
                  <a:schemeClr val="bg1"/>
                </a:solidFill>
              </a:rPr>
              <a:t>Clip art, 2007</a:t>
            </a:r>
            <a:endParaRPr lang="en-US" sz="900" dirty="0">
              <a:solidFill>
                <a:schemeClr val="bg1"/>
              </a:solidFill>
            </a:endParaRPr>
          </a:p>
        </p:txBody>
      </p:sp>
      <p:sp>
        <p:nvSpPr>
          <p:cNvPr id="7" name="Rectangle 6"/>
          <p:cNvSpPr/>
          <p:nvPr/>
        </p:nvSpPr>
        <p:spPr>
          <a:xfrm>
            <a:off x="0" y="3962400"/>
            <a:ext cx="9144000" cy="2062103"/>
          </a:xfrm>
          <a:prstGeom prst="rect">
            <a:avLst/>
          </a:prstGeom>
        </p:spPr>
        <p:txBody>
          <a:bodyPr wrap="square">
            <a:spAutoFit/>
          </a:bodyPr>
          <a:lstStyle/>
          <a:p>
            <a:pPr algn="ctr"/>
            <a:r>
              <a:rPr lang="en-US" sz="3200" b="1" dirty="0" smtClean="0">
                <a:solidFill>
                  <a:schemeClr val="bg1"/>
                </a:solidFill>
              </a:rPr>
              <a:t>Dyspnea is estimated to occur </a:t>
            </a:r>
          </a:p>
          <a:p>
            <a:pPr algn="ctr"/>
            <a:r>
              <a:rPr lang="en-US" sz="3200" b="1" dirty="0" smtClean="0">
                <a:solidFill>
                  <a:schemeClr val="bg1"/>
                </a:solidFill>
              </a:rPr>
              <a:t>in 15-55% at the time of diagnosis </a:t>
            </a:r>
          </a:p>
          <a:p>
            <a:pPr algn="ctr"/>
            <a:r>
              <a:rPr lang="en-US" sz="3200" b="1" dirty="0" smtClean="0">
                <a:solidFill>
                  <a:schemeClr val="bg1"/>
                </a:solidFill>
              </a:rPr>
              <a:t>and up to 18-79% during the </a:t>
            </a:r>
          </a:p>
          <a:p>
            <a:pPr algn="ctr"/>
            <a:r>
              <a:rPr lang="en-US" sz="3200" b="1" dirty="0" smtClean="0">
                <a:solidFill>
                  <a:schemeClr val="bg1"/>
                </a:solidFill>
              </a:rPr>
              <a:t>last week of life </a:t>
            </a:r>
          </a:p>
        </p:txBody>
      </p:sp>
      <p:sp>
        <p:nvSpPr>
          <p:cNvPr id="8" name="Rectangle 7"/>
          <p:cNvSpPr/>
          <p:nvPr/>
        </p:nvSpPr>
        <p:spPr>
          <a:xfrm>
            <a:off x="0" y="6019800"/>
            <a:ext cx="2286000" cy="261610"/>
          </a:xfrm>
          <a:prstGeom prst="rect">
            <a:avLst/>
          </a:prstGeom>
        </p:spPr>
        <p:txBody>
          <a:bodyPr wrap="square">
            <a:spAutoFit/>
          </a:bodyPr>
          <a:lstStyle/>
          <a:p>
            <a:pPr algn="r"/>
            <a:r>
              <a:rPr lang="en-US" sz="1100" dirty="0" smtClean="0">
                <a:solidFill>
                  <a:schemeClr val="bg1"/>
                </a:solidFill>
              </a:rPr>
              <a:t>Oncology Nursing Society.  (2010).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Autofit/>
          </a:bodyPr>
          <a:lstStyle/>
          <a:p>
            <a:r>
              <a:rPr lang="en-US" sz="5500" b="1" dirty="0" smtClean="0">
                <a:solidFill>
                  <a:schemeClr val="bg1"/>
                </a:solidFill>
              </a:rPr>
              <a:t>How to navigate this tutorial:</a:t>
            </a:r>
            <a:endParaRPr lang="en-US" sz="5500" b="1" dirty="0">
              <a:solidFill>
                <a:schemeClr val="bg1"/>
              </a:solidFill>
            </a:endParaRPr>
          </a:p>
        </p:txBody>
      </p:sp>
      <p:sp>
        <p:nvSpPr>
          <p:cNvPr id="3" name="Content Placeholder 2"/>
          <p:cNvSpPr>
            <a:spLocks noGrp="1"/>
          </p:cNvSpPr>
          <p:nvPr>
            <p:ph idx="1"/>
          </p:nvPr>
        </p:nvSpPr>
        <p:spPr>
          <a:xfrm>
            <a:off x="0" y="1600200"/>
            <a:ext cx="9144000" cy="4724400"/>
          </a:xfrm>
        </p:spPr>
        <p:txBody>
          <a:bodyPr>
            <a:normAutofit lnSpcReduction="10000"/>
          </a:bodyPr>
          <a:lstStyle/>
          <a:p>
            <a:r>
              <a:rPr lang="en-US" dirty="0" smtClean="0">
                <a:solidFill>
                  <a:schemeClr val="bg1"/>
                </a:solidFill>
              </a:rPr>
              <a:t>To advance to next slide click on                box</a:t>
            </a:r>
          </a:p>
          <a:p>
            <a:endParaRPr lang="en-US" dirty="0" smtClean="0">
              <a:solidFill>
                <a:schemeClr val="bg1"/>
              </a:solidFill>
            </a:endParaRPr>
          </a:p>
          <a:p>
            <a:r>
              <a:rPr lang="en-US" dirty="0" smtClean="0">
                <a:solidFill>
                  <a:schemeClr val="bg1"/>
                </a:solidFill>
              </a:rPr>
              <a:t>To advance to previous slide click on               box</a:t>
            </a:r>
          </a:p>
          <a:p>
            <a:endParaRPr lang="en-US" dirty="0" smtClean="0">
              <a:solidFill>
                <a:schemeClr val="bg1"/>
              </a:solidFill>
            </a:endParaRPr>
          </a:p>
          <a:p>
            <a:r>
              <a:rPr lang="en-US" dirty="0" smtClean="0">
                <a:solidFill>
                  <a:schemeClr val="bg1"/>
                </a:solidFill>
              </a:rPr>
              <a:t>To return to MAIN MENU click on               box</a:t>
            </a:r>
          </a:p>
          <a:p>
            <a:endParaRPr lang="en-US" dirty="0" smtClean="0">
              <a:solidFill>
                <a:schemeClr val="bg1"/>
              </a:solidFill>
            </a:endParaRPr>
          </a:p>
          <a:p>
            <a:r>
              <a:rPr lang="en-US" dirty="0" smtClean="0">
                <a:solidFill>
                  <a:schemeClr val="bg1"/>
                </a:solidFill>
              </a:rPr>
              <a:t>If you see the return button           </a:t>
            </a:r>
            <a:r>
              <a:rPr lang="en-US" b="1" dirty="0" smtClean="0">
                <a:solidFill>
                  <a:schemeClr val="bg1"/>
                </a:solidFill>
              </a:rPr>
              <a:t>click on </a:t>
            </a:r>
            <a:r>
              <a:rPr lang="en-US" dirty="0" smtClean="0">
                <a:solidFill>
                  <a:schemeClr val="bg1"/>
                </a:solidFill>
              </a:rPr>
              <a:t>it to return to</a:t>
            </a:r>
          </a:p>
          <a:p>
            <a:pPr lvl="1">
              <a:buNone/>
            </a:pPr>
            <a:r>
              <a:rPr lang="en-US" dirty="0" smtClean="0">
                <a:solidFill>
                  <a:schemeClr val="bg1"/>
                </a:solidFill>
              </a:rPr>
              <a:t>		QUESTION slide.</a:t>
            </a:r>
          </a:p>
          <a:p>
            <a:pPr lvl="1">
              <a:buNone/>
            </a:pPr>
            <a:endParaRPr lang="en-US" dirty="0" smtClean="0">
              <a:solidFill>
                <a:schemeClr val="bg1"/>
              </a:solidFill>
            </a:endParaRPr>
          </a:p>
          <a:p>
            <a:r>
              <a:rPr lang="en-US" dirty="0" smtClean="0">
                <a:solidFill>
                  <a:schemeClr val="bg1"/>
                </a:solidFill>
              </a:rPr>
              <a:t>Hover over the </a:t>
            </a:r>
            <a:r>
              <a:rPr lang="en-US" b="1" u="sng" dirty="0" smtClean="0">
                <a:solidFill>
                  <a:schemeClr val="bg1"/>
                </a:solidFill>
              </a:rPr>
              <a:t>underlined text </a:t>
            </a:r>
            <a:r>
              <a:rPr lang="en-US" b="1" dirty="0" smtClean="0">
                <a:solidFill>
                  <a:schemeClr val="bg1"/>
                </a:solidFill>
              </a:rPr>
              <a:t> </a:t>
            </a:r>
            <a:r>
              <a:rPr lang="en-US" dirty="0" smtClean="0">
                <a:solidFill>
                  <a:schemeClr val="bg1"/>
                </a:solidFill>
              </a:rPr>
              <a:t>for an 	explanation/definition</a:t>
            </a:r>
            <a:endParaRPr lang="en-US" dirty="0">
              <a:solidFill>
                <a:schemeClr val="bg1"/>
              </a:solidFill>
            </a:endParaRPr>
          </a:p>
        </p:txBody>
      </p:sp>
      <p:sp>
        <p:nvSpPr>
          <p:cNvPr id="4" name="Action Button: Forward or Next 3">
            <a:hlinkClick r:id="" action="ppaction://noaction" highlightClick="1"/>
          </p:cNvPr>
          <p:cNvSpPr/>
          <p:nvPr/>
        </p:nvSpPr>
        <p:spPr>
          <a:xfrm>
            <a:off x="5029200" y="1524000"/>
            <a:ext cx="9906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noaction" highlightClick="1"/>
          </p:cNvPr>
          <p:cNvSpPr/>
          <p:nvPr/>
        </p:nvSpPr>
        <p:spPr>
          <a:xfrm>
            <a:off x="5562600" y="2362200"/>
            <a:ext cx="9906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noaction" highlightClick="1"/>
          </p:cNvPr>
          <p:cNvSpPr/>
          <p:nvPr/>
        </p:nvSpPr>
        <p:spPr>
          <a:xfrm>
            <a:off x="5486400" y="3124200"/>
            <a:ext cx="8382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 action="ppaction://noaction" highlightClick="1"/>
          </p:cNvPr>
          <p:cNvSpPr/>
          <p:nvPr/>
        </p:nvSpPr>
        <p:spPr>
          <a:xfrm>
            <a:off x="4343400" y="3962400"/>
            <a:ext cx="685800" cy="609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6954789" cy="1446550"/>
          </a:xfrm>
          <a:prstGeom prst="rect">
            <a:avLst/>
          </a:prstGeom>
          <a:noFill/>
        </p:spPr>
        <p:txBody>
          <a:bodyPr wrap="none" rtlCol="0">
            <a:spAutoFit/>
          </a:bodyPr>
          <a:lstStyle/>
          <a:p>
            <a:pPr algn="ctr"/>
            <a:r>
              <a:rPr lang="en-US" sz="4400" b="1" dirty="0" smtClean="0">
                <a:solidFill>
                  <a:schemeClr val="bg1"/>
                </a:solidFill>
              </a:rPr>
              <a:t>Stress and Dyspnea</a:t>
            </a:r>
            <a:r>
              <a:rPr lang="en-US" sz="4400" dirty="0" smtClean="0">
                <a:solidFill>
                  <a:schemeClr val="bg1"/>
                </a:solidFill>
              </a:rPr>
              <a:t>:  </a:t>
            </a:r>
          </a:p>
          <a:p>
            <a:pPr algn="ctr"/>
            <a:r>
              <a:rPr lang="en-US" sz="4400" dirty="0" smtClean="0">
                <a:solidFill>
                  <a:schemeClr val="bg1"/>
                </a:solidFill>
              </a:rPr>
              <a:t>What’s the </a:t>
            </a:r>
            <a:r>
              <a:rPr lang="en-US" sz="4400" u="sng" dirty="0" smtClean="0">
                <a:solidFill>
                  <a:schemeClr val="bg1"/>
                </a:solidFill>
              </a:rPr>
              <a:t>CONNECTION</a:t>
            </a:r>
            <a:r>
              <a:rPr lang="en-US" sz="3200" dirty="0" smtClean="0">
                <a:solidFill>
                  <a:schemeClr val="bg1"/>
                </a:solidFill>
              </a:rPr>
              <a:t>? </a:t>
            </a:r>
            <a:endParaRPr lang="en-US" sz="3200" dirty="0">
              <a:solidFill>
                <a:schemeClr val="bg1"/>
              </a:solidFill>
            </a:endParaRPr>
          </a:p>
        </p:txBody>
      </p:sp>
      <p:sp>
        <p:nvSpPr>
          <p:cNvPr id="5" name="TextBox 4"/>
          <p:cNvSpPr txBox="1"/>
          <p:nvPr/>
        </p:nvSpPr>
        <p:spPr>
          <a:xfrm>
            <a:off x="304800" y="2057400"/>
            <a:ext cx="4876800" cy="3416320"/>
          </a:xfrm>
          <a:prstGeom prst="rect">
            <a:avLst/>
          </a:prstGeom>
          <a:noFill/>
        </p:spPr>
        <p:txBody>
          <a:bodyPr wrap="square" rtlCol="0">
            <a:spAutoFit/>
          </a:bodyPr>
          <a:lstStyle/>
          <a:p>
            <a:pPr algn="ctr"/>
            <a:r>
              <a:rPr lang="en-US" sz="2400" dirty="0" smtClean="0">
                <a:solidFill>
                  <a:schemeClr val="bg1"/>
                </a:solidFill>
              </a:rPr>
              <a:t>Stress response or General Adaptation Syndrome  (GAS) is meant to protect an individual</a:t>
            </a:r>
          </a:p>
          <a:p>
            <a:pPr algn="ctr"/>
            <a:r>
              <a:rPr lang="en-US" sz="2400" dirty="0" smtClean="0">
                <a:solidFill>
                  <a:schemeClr val="bg1"/>
                </a:solidFill>
              </a:rPr>
              <a:t>during ACUTE episodes stress.  If the GAS is continually stimulated by chronic stressors,</a:t>
            </a:r>
          </a:p>
          <a:p>
            <a:pPr algn="ctr"/>
            <a:r>
              <a:rPr lang="en-US" sz="2400" dirty="0" smtClean="0">
                <a:solidFill>
                  <a:schemeClr val="bg1"/>
                </a:solidFill>
              </a:rPr>
              <a:t> this can be a threat to an individual’s homeostasis. </a:t>
            </a:r>
          </a:p>
          <a:p>
            <a:pPr algn="ctr"/>
            <a:r>
              <a:rPr lang="en-US" sz="2400" dirty="0" smtClean="0">
                <a:solidFill>
                  <a:schemeClr val="bg1"/>
                </a:solidFill>
              </a:rPr>
              <a:t>  </a:t>
            </a:r>
            <a:endParaRPr lang="en-US" sz="2400" dirty="0">
              <a:solidFill>
                <a:schemeClr val="bg1"/>
              </a:solidFill>
            </a:endParaRPr>
          </a:p>
        </p:txBody>
      </p:sp>
      <p:pic>
        <p:nvPicPr>
          <p:cNvPr id="4099" name="Picture 3" descr="C:\Documents and Settings\cindy stegman\Temporary Internet Files\Content.IE5\ZNA2MMK1\MCj03392040000[1].wmf"/>
          <p:cNvPicPr>
            <a:picLocks noChangeAspect="1" noChangeArrowheads="1"/>
          </p:cNvPicPr>
          <p:nvPr/>
        </p:nvPicPr>
        <p:blipFill>
          <a:blip r:embed="rId2" cstate="print"/>
          <a:srcRect/>
          <a:stretch>
            <a:fillRect/>
          </a:stretch>
        </p:blipFill>
        <p:spPr bwMode="auto">
          <a:xfrm>
            <a:off x="5410200" y="1828800"/>
            <a:ext cx="3429000" cy="3429000"/>
          </a:xfrm>
          <a:prstGeom prst="rect">
            <a:avLst/>
          </a:prstGeom>
          <a:noFill/>
        </p:spPr>
      </p:pic>
      <p:sp>
        <p:nvSpPr>
          <p:cNvPr id="8" name="TextBox 7"/>
          <p:cNvSpPr txBox="1"/>
          <p:nvPr/>
        </p:nvSpPr>
        <p:spPr>
          <a:xfrm>
            <a:off x="152400" y="5943600"/>
            <a:ext cx="1282274" cy="276999"/>
          </a:xfrm>
          <a:prstGeom prst="rect">
            <a:avLst/>
          </a:prstGeom>
          <a:noFill/>
        </p:spPr>
        <p:txBody>
          <a:bodyPr wrap="none" rtlCol="0">
            <a:spAutoFit/>
          </a:bodyPr>
          <a:lstStyle/>
          <a:p>
            <a:r>
              <a:rPr lang="en-US" sz="1200" dirty="0" err="1" smtClean="0">
                <a:solidFill>
                  <a:schemeClr val="bg1"/>
                </a:solidFill>
              </a:rPr>
              <a:t>Porth</a:t>
            </a:r>
            <a:r>
              <a:rPr lang="en-US" sz="1200" dirty="0" smtClean="0">
                <a:solidFill>
                  <a:schemeClr val="bg1"/>
                </a:solidFill>
              </a:rPr>
              <a:t>, C., (2005)</a:t>
            </a:r>
            <a:endParaRPr lang="en-US" sz="1200" dirty="0">
              <a:solidFill>
                <a:schemeClr val="bg1"/>
              </a:solidFill>
            </a:endParaRPr>
          </a:p>
        </p:txBody>
      </p:sp>
      <p:sp>
        <p:nvSpPr>
          <p:cNvPr id="9" name="TextBox 8"/>
          <p:cNvSpPr txBox="1"/>
          <p:nvPr/>
        </p:nvSpPr>
        <p:spPr>
          <a:xfrm>
            <a:off x="7772400" y="5257800"/>
            <a:ext cx="1005403" cy="261610"/>
          </a:xfrm>
          <a:prstGeom prst="rect">
            <a:avLst/>
          </a:prstGeom>
          <a:noFill/>
        </p:spPr>
        <p:txBody>
          <a:bodyPr wrap="none" rtlCol="0">
            <a:spAutoFit/>
          </a:bodyPr>
          <a:lstStyle/>
          <a:p>
            <a:r>
              <a:rPr lang="en-US" sz="1100" dirty="0" smtClean="0"/>
              <a:t>Clip Art, 2010</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081123" cy="830997"/>
          </a:xfrm>
          <a:prstGeom prst="rect">
            <a:avLst/>
          </a:prstGeom>
          <a:noFill/>
        </p:spPr>
        <p:txBody>
          <a:bodyPr wrap="none" rtlCol="0">
            <a:spAutoFit/>
          </a:bodyPr>
          <a:lstStyle/>
          <a:p>
            <a:r>
              <a:rPr lang="en-US" sz="4800" b="1" dirty="0" smtClean="0">
                <a:solidFill>
                  <a:schemeClr val="bg1"/>
                </a:solidFill>
              </a:rPr>
              <a:t>Stress and DYSPNEA Cont…</a:t>
            </a:r>
            <a:endParaRPr lang="en-US" sz="4800" b="1" dirty="0">
              <a:solidFill>
                <a:schemeClr val="bg1"/>
              </a:solidFill>
            </a:endParaRPr>
          </a:p>
        </p:txBody>
      </p:sp>
      <p:sp>
        <p:nvSpPr>
          <p:cNvPr id="3" name="TextBox 2"/>
          <p:cNvSpPr txBox="1"/>
          <p:nvPr/>
        </p:nvSpPr>
        <p:spPr>
          <a:xfrm>
            <a:off x="0" y="1524000"/>
            <a:ext cx="5173532" cy="584775"/>
          </a:xfrm>
          <a:prstGeom prst="rect">
            <a:avLst/>
          </a:prstGeom>
          <a:noFill/>
        </p:spPr>
        <p:txBody>
          <a:bodyPr wrap="none" rtlCol="0">
            <a:spAutoFit/>
          </a:bodyPr>
          <a:lstStyle/>
          <a:p>
            <a:r>
              <a:rPr lang="en-US" sz="3200" b="1" dirty="0" smtClean="0">
                <a:solidFill>
                  <a:schemeClr val="bg1"/>
                </a:solidFill>
              </a:rPr>
              <a:t>Dyspnea:  </a:t>
            </a:r>
            <a:r>
              <a:rPr lang="en-US" sz="3200" dirty="0" smtClean="0">
                <a:solidFill>
                  <a:schemeClr val="bg1"/>
                </a:solidFill>
              </a:rPr>
              <a:t>Acute or Chronic</a:t>
            </a:r>
          </a:p>
        </p:txBody>
      </p:sp>
      <p:pic>
        <p:nvPicPr>
          <p:cNvPr id="5122" name="Picture 2" descr="C:\Documents and Settings\cindy stegman\Temporary Internet Files\Content.IE5\IE92Q4SS\MCj03590590000[1].wmf"/>
          <p:cNvPicPr>
            <a:picLocks noChangeAspect="1" noChangeArrowheads="1"/>
          </p:cNvPicPr>
          <p:nvPr/>
        </p:nvPicPr>
        <p:blipFill>
          <a:blip r:embed="rId2" cstate="print"/>
          <a:srcRect/>
          <a:stretch>
            <a:fillRect/>
          </a:stretch>
        </p:blipFill>
        <p:spPr bwMode="auto">
          <a:xfrm>
            <a:off x="457199" y="2590800"/>
            <a:ext cx="2077243" cy="2286000"/>
          </a:xfrm>
          <a:prstGeom prst="rect">
            <a:avLst/>
          </a:prstGeom>
          <a:noFill/>
        </p:spPr>
      </p:pic>
      <p:sp>
        <p:nvSpPr>
          <p:cNvPr id="5" name="TextBox 4"/>
          <p:cNvSpPr txBox="1"/>
          <p:nvPr/>
        </p:nvSpPr>
        <p:spPr>
          <a:xfrm>
            <a:off x="221540" y="5257800"/>
            <a:ext cx="2655599" cy="646331"/>
          </a:xfrm>
          <a:prstGeom prst="rect">
            <a:avLst/>
          </a:prstGeom>
          <a:noFill/>
        </p:spPr>
        <p:txBody>
          <a:bodyPr wrap="none" rtlCol="0">
            <a:spAutoFit/>
          </a:bodyPr>
          <a:lstStyle/>
          <a:p>
            <a:pPr algn="ctr"/>
            <a:r>
              <a:rPr lang="en-US" b="1" u="sng" dirty="0" smtClean="0">
                <a:solidFill>
                  <a:schemeClr val="bg1"/>
                </a:solidFill>
              </a:rPr>
              <a:t>Advanced</a:t>
            </a:r>
            <a:r>
              <a:rPr lang="en-US" b="1" dirty="0" smtClean="0">
                <a:solidFill>
                  <a:schemeClr val="bg1"/>
                </a:solidFill>
              </a:rPr>
              <a:t> Lung Cancer</a:t>
            </a:r>
          </a:p>
          <a:p>
            <a:pPr algn="ctr"/>
            <a:r>
              <a:rPr lang="en-US" b="1" dirty="0" smtClean="0">
                <a:solidFill>
                  <a:schemeClr val="bg1"/>
                </a:solidFill>
              </a:rPr>
              <a:t>PATIENT</a:t>
            </a:r>
            <a:endParaRPr lang="en-US" b="1" dirty="0">
              <a:solidFill>
                <a:schemeClr val="bg1"/>
              </a:solidFill>
            </a:endParaRPr>
          </a:p>
        </p:txBody>
      </p:sp>
      <p:sp>
        <p:nvSpPr>
          <p:cNvPr id="6" name="Up Arrow 5"/>
          <p:cNvSpPr/>
          <p:nvPr/>
        </p:nvSpPr>
        <p:spPr>
          <a:xfrm>
            <a:off x="2743200" y="3124200"/>
            <a:ext cx="8382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C:\Documents and Settings\cindy stegman\Temporary Internet Files\Content.IE5\TRL57TMG\MCj04115020000[1].wmf"/>
          <p:cNvPicPr>
            <a:picLocks noChangeAspect="1" noChangeArrowheads="1"/>
          </p:cNvPicPr>
          <p:nvPr/>
        </p:nvPicPr>
        <p:blipFill>
          <a:blip r:embed="rId3" cstate="print"/>
          <a:srcRect/>
          <a:stretch>
            <a:fillRect/>
          </a:stretch>
        </p:blipFill>
        <p:spPr bwMode="auto">
          <a:xfrm>
            <a:off x="3657600" y="2743200"/>
            <a:ext cx="2009663" cy="2293938"/>
          </a:xfrm>
          <a:prstGeom prst="rect">
            <a:avLst/>
          </a:prstGeom>
          <a:noFill/>
        </p:spPr>
      </p:pic>
      <p:sp>
        <p:nvSpPr>
          <p:cNvPr id="8" name="TextBox 7"/>
          <p:cNvSpPr txBox="1"/>
          <p:nvPr/>
        </p:nvSpPr>
        <p:spPr>
          <a:xfrm>
            <a:off x="3372722" y="5334000"/>
            <a:ext cx="2372188" cy="646331"/>
          </a:xfrm>
          <a:prstGeom prst="rect">
            <a:avLst/>
          </a:prstGeom>
          <a:noFill/>
        </p:spPr>
        <p:txBody>
          <a:bodyPr wrap="none" rtlCol="0">
            <a:spAutoFit/>
          </a:bodyPr>
          <a:lstStyle/>
          <a:p>
            <a:pPr algn="ctr"/>
            <a:r>
              <a:rPr lang="en-US" b="1" dirty="0" smtClean="0">
                <a:solidFill>
                  <a:schemeClr val="bg1"/>
                </a:solidFill>
              </a:rPr>
              <a:t>Physical &amp; </a:t>
            </a:r>
          </a:p>
          <a:p>
            <a:pPr algn="ctr"/>
            <a:r>
              <a:rPr lang="en-US" b="1" dirty="0" smtClean="0">
                <a:solidFill>
                  <a:schemeClr val="bg1"/>
                </a:solidFill>
              </a:rPr>
              <a:t>Psychological Stress</a:t>
            </a:r>
            <a:endParaRPr lang="en-US" b="1" dirty="0">
              <a:solidFill>
                <a:schemeClr val="bg1"/>
              </a:solidFill>
            </a:endParaRPr>
          </a:p>
        </p:txBody>
      </p:sp>
      <p:sp>
        <p:nvSpPr>
          <p:cNvPr id="9" name="6-Point Star 8"/>
          <p:cNvSpPr/>
          <p:nvPr/>
        </p:nvSpPr>
        <p:spPr>
          <a:xfrm>
            <a:off x="6096000" y="2667000"/>
            <a:ext cx="2514600" cy="236220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ALERT: </a:t>
            </a:r>
          </a:p>
          <a:p>
            <a:pPr algn="ctr"/>
            <a:r>
              <a:rPr lang="en-US" b="1" dirty="0" smtClean="0">
                <a:solidFill>
                  <a:schemeClr val="tx1"/>
                </a:solidFill>
              </a:rPr>
              <a:t>STRESS</a:t>
            </a:r>
          </a:p>
          <a:p>
            <a:pPr algn="ctr"/>
            <a:r>
              <a:rPr lang="en-US" b="1" dirty="0" smtClean="0">
                <a:solidFill>
                  <a:schemeClr val="tx1"/>
                </a:solidFill>
              </a:rPr>
              <a:t>RESPONSE</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18605" cy="923330"/>
          </a:xfrm>
          <a:prstGeom prst="rect">
            <a:avLst/>
          </a:prstGeom>
          <a:noFill/>
        </p:spPr>
        <p:txBody>
          <a:bodyPr wrap="none" rtlCol="0">
            <a:spAutoFit/>
          </a:bodyPr>
          <a:lstStyle/>
          <a:p>
            <a:r>
              <a:rPr lang="en-US" sz="5400" b="1" dirty="0" smtClean="0">
                <a:solidFill>
                  <a:schemeClr val="bg1"/>
                </a:solidFill>
              </a:rPr>
              <a:t>Stress and Dyspnea Cont…</a:t>
            </a:r>
            <a:endParaRPr lang="en-US" sz="5400" b="1" dirty="0">
              <a:solidFill>
                <a:schemeClr val="bg1"/>
              </a:solidFill>
            </a:endParaRPr>
          </a:p>
        </p:txBody>
      </p:sp>
      <p:sp>
        <p:nvSpPr>
          <p:cNvPr id="3" name="TextBox 2"/>
          <p:cNvSpPr txBox="1"/>
          <p:nvPr/>
        </p:nvSpPr>
        <p:spPr>
          <a:xfrm>
            <a:off x="-36527" y="914400"/>
            <a:ext cx="9351343" cy="4690515"/>
          </a:xfrm>
          <a:prstGeom prst="rect">
            <a:avLst/>
          </a:prstGeom>
          <a:noFill/>
        </p:spPr>
        <p:txBody>
          <a:bodyPr wrap="none" rtlCol="0">
            <a:spAutoFit/>
          </a:bodyPr>
          <a:lstStyle/>
          <a:p>
            <a:pPr>
              <a:lnSpc>
                <a:spcPct val="90000"/>
              </a:lnSpc>
            </a:pPr>
            <a:r>
              <a:rPr lang="en-US" sz="3200" b="1" dirty="0" smtClean="0">
                <a:solidFill>
                  <a:srgbClr val="FFFF00"/>
                </a:solidFill>
              </a:rPr>
              <a:t>Results</a:t>
            </a:r>
            <a:r>
              <a:rPr lang="en-US" sz="2400" b="1" dirty="0" smtClean="0">
                <a:solidFill>
                  <a:srgbClr val="FFFF00"/>
                </a:solidFill>
              </a:rPr>
              <a:t>: </a:t>
            </a:r>
          </a:p>
          <a:p>
            <a:pPr>
              <a:lnSpc>
                <a:spcPct val="90000"/>
              </a:lnSpc>
            </a:pPr>
            <a:r>
              <a:rPr lang="en-US" sz="2400" dirty="0" smtClean="0">
                <a:solidFill>
                  <a:schemeClr val="bg1"/>
                </a:solidFill>
              </a:rPr>
              <a:t>In release of </a:t>
            </a:r>
            <a:r>
              <a:rPr lang="en-US" sz="2400" b="1" i="1" dirty="0" err="1" smtClean="0">
                <a:solidFill>
                  <a:schemeClr val="bg1"/>
                </a:solidFill>
              </a:rPr>
              <a:t>catecholamines</a:t>
            </a:r>
            <a:r>
              <a:rPr lang="en-US" sz="2400" dirty="0" smtClean="0">
                <a:solidFill>
                  <a:schemeClr val="bg1"/>
                </a:solidFill>
              </a:rPr>
              <a:t> (such as epinephrine and</a:t>
            </a:r>
          </a:p>
          <a:p>
            <a:pPr>
              <a:lnSpc>
                <a:spcPct val="90000"/>
              </a:lnSpc>
            </a:pPr>
            <a:r>
              <a:rPr lang="en-US" sz="2400" dirty="0" smtClean="0">
                <a:solidFill>
                  <a:schemeClr val="bg1"/>
                </a:solidFill>
              </a:rPr>
              <a:t> </a:t>
            </a:r>
            <a:r>
              <a:rPr lang="en-US" sz="2400" dirty="0" err="1" smtClean="0">
                <a:solidFill>
                  <a:schemeClr val="bg1"/>
                </a:solidFill>
              </a:rPr>
              <a:t>norepinephrine</a:t>
            </a:r>
            <a:r>
              <a:rPr lang="en-US" sz="2400" dirty="0" smtClean="0">
                <a:solidFill>
                  <a:schemeClr val="bg1"/>
                </a:solidFill>
              </a:rPr>
              <a:t>) and </a:t>
            </a:r>
            <a:r>
              <a:rPr lang="en-US" sz="2400" b="1" dirty="0" err="1" smtClean="0">
                <a:solidFill>
                  <a:schemeClr val="bg1"/>
                </a:solidFill>
              </a:rPr>
              <a:t>cortisol</a:t>
            </a:r>
            <a:r>
              <a:rPr lang="en-US" sz="2400" dirty="0" smtClean="0">
                <a:solidFill>
                  <a:schemeClr val="bg1"/>
                </a:solidFill>
              </a:rPr>
              <a:t>, which:</a:t>
            </a:r>
          </a:p>
          <a:p>
            <a:pPr>
              <a:lnSpc>
                <a:spcPct val="90000"/>
              </a:lnSpc>
            </a:pPr>
            <a:endParaRPr lang="en-US" sz="2400" dirty="0" smtClean="0">
              <a:solidFill>
                <a:schemeClr val="bg1"/>
              </a:solidFill>
            </a:endParaRPr>
          </a:p>
          <a:p>
            <a:pPr>
              <a:lnSpc>
                <a:spcPct val="90000"/>
              </a:lnSpc>
              <a:buFontTx/>
              <a:buChar char="-"/>
            </a:pPr>
            <a:r>
              <a:rPr lang="en-US" sz="2400" b="1" dirty="0" smtClean="0">
                <a:solidFill>
                  <a:schemeClr val="bg1"/>
                </a:solidFill>
              </a:rPr>
              <a:t>  </a:t>
            </a:r>
            <a:r>
              <a:rPr lang="en-US" sz="2400" b="1" dirty="0" smtClean="0">
                <a:solidFill>
                  <a:srgbClr val="FFFF00"/>
                </a:solidFill>
              </a:rPr>
              <a:t>Increases</a:t>
            </a:r>
            <a:r>
              <a:rPr lang="en-US" sz="2400" dirty="0" smtClean="0">
                <a:solidFill>
                  <a:schemeClr val="bg1"/>
                </a:solidFill>
              </a:rPr>
              <a:t> heart rate</a:t>
            </a:r>
          </a:p>
          <a:p>
            <a:pPr>
              <a:lnSpc>
                <a:spcPct val="90000"/>
              </a:lnSpc>
              <a:buFontTx/>
              <a:buChar char="-"/>
            </a:pPr>
            <a:r>
              <a:rPr lang="en-US" sz="2400" dirty="0" smtClean="0">
                <a:solidFill>
                  <a:schemeClr val="bg1"/>
                </a:solidFill>
              </a:rPr>
              <a:t>  </a:t>
            </a:r>
            <a:r>
              <a:rPr lang="en-US" sz="2400" b="1" dirty="0" smtClean="0">
                <a:solidFill>
                  <a:srgbClr val="FFFF00"/>
                </a:solidFill>
              </a:rPr>
              <a:t>Dilates</a:t>
            </a:r>
            <a:r>
              <a:rPr lang="en-US" sz="2400" b="1" dirty="0" smtClean="0">
                <a:solidFill>
                  <a:schemeClr val="bg1"/>
                </a:solidFill>
              </a:rPr>
              <a:t> </a:t>
            </a:r>
            <a:r>
              <a:rPr lang="en-US" sz="2400" dirty="0" smtClean="0">
                <a:solidFill>
                  <a:schemeClr val="bg1"/>
                </a:solidFill>
              </a:rPr>
              <a:t>the bronchioles </a:t>
            </a:r>
          </a:p>
          <a:p>
            <a:pPr>
              <a:lnSpc>
                <a:spcPct val="90000"/>
              </a:lnSpc>
            </a:pPr>
            <a:endParaRPr lang="en-US" sz="2400" i="1" dirty="0" smtClean="0">
              <a:solidFill>
                <a:schemeClr val="bg1"/>
              </a:solidFill>
            </a:endParaRPr>
          </a:p>
          <a:p>
            <a:pPr>
              <a:lnSpc>
                <a:spcPct val="90000"/>
              </a:lnSpc>
            </a:pPr>
            <a:r>
              <a:rPr lang="en-US" sz="2400" i="1" dirty="0" smtClean="0">
                <a:solidFill>
                  <a:schemeClr val="bg1"/>
                </a:solidFill>
              </a:rPr>
              <a:t>Stress causes Vasoconstriction to…</a:t>
            </a:r>
          </a:p>
          <a:p>
            <a:pPr>
              <a:lnSpc>
                <a:spcPct val="90000"/>
              </a:lnSpc>
            </a:pPr>
            <a:endParaRPr lang="en-US" sz="2400" dirty="0" smtClean="0">
              <a:solidFill>
                <a:schemeClr val="bg1"/>
              </a:solidFill>
            </a:endParaRPr>
          </a:p>
          <a:p>
            <a:pPr>
              <a:lnSpc>
                <a:spcPct val="90000"/>
              </a:lnSpc>
            </a:pPr>
            <a:r>
              <a:rPr lang="en-US" sz="2400" b="1" dirty="0" smtClean="0">
                <a:solidFill>
                  <a:schemeClr val="bg1"/>
                </a:solidFill>
              </a:rPr>
              <a:t>-  </a:t>
            </a:r>
            <a:r>
              <a:rPr lang="en-US" sz="2400" b="1" dirty="0" smtClean="0">
                <a:solidFill>
                  <a:srgbClr val="FFFF00"/>
                </a:solidFill>
              </a:rPr>
              <a:t>Skin</a:t>
            </a:r>
            <a:r>
              <a:rPr lang="en-US" sz="2400" dirty="0" smtClean="0">
                <a:solidFill>
                  <a:srgbClr val="FFFF00"/>
                </a:solidFill>
              </a:rPr>
              <a:t>: </a:t>
            </a:r>
            <a:r>
              <a:rPr lang="en-US" sz="2400" dirty="0" smtClean="0">
                <a:solidFill>
                  <a:schemeClr val="bg1"/>
                </a:solidFill>
              </a:rPr>
              <a:t>which becomes Pallor and cold</a:t>
            </a:r>
          </a:p>
          <a:p>
            <a:pPr>
              <a:lnSpc>
                <a:spcPct val="90000"/>
              </a:lnSpc>
              <a:buFontTx/>
              <a:buChar char="-"/>
            </a:pPr>
            <a:r>
              <a:rPr lang="en-US" sz="2400" dirty="0" smtClean="0">
                <a:solidFill>
                  <a:schemeClr val="bg1"/>
                </a:solidFill>
              </a:rPr>
              <a:t>  </a:t>
            </a:r>
            <a:r>
              <a:rPr lang="en-US" sz="2400" b="1" dirty="0" smtClean="0">
                <a:solidFill>
                  <a:srgbClr val="FFFF00"/>
                </a:solidFill>
              </a:rPr>
              <a:t>GI tract: </a:t>
            </a:r>
            <a:r>
              <a:rPr lang="en-US" sz="2400" dirty="0" smtClean="0">
                <a:solidFill>
                  <a:schemeClr val="bg1"/>
                </a:solidFill>
              </a:rPr>
              <a:t>which causes nausea, No bowel sounds, &amp; digestion stops</a:t>
            </a:r>
          </a:p>
          <a:p>
            <a:pPr>
              <a:lnSpc>
                <a:spcPct val="90000"/>
              </a:lnSpc>
              <a:buFontTx/>
              <a:buChar char="-"/>
            </a:pPr>
            <a:r>
              <a:rPr lang="en-US" sz="2400" dirty="0" smtClean="0">
                <a:solidFill>
                  <a:schemeClr val="bg1"/>
                </a:solidFill>
              </a:rPr>
              <a:t>  </a:t>
            </a:r>
            <a:r>
              <a:rPr lang="en-US" sz="2400" b="1" dirty="0" smtClean="0">
                <a:solidFill>
                  <a:srgbClr val="FFFF00"/>
                </a:solidFill>
              </a:rPr>
              <a:t>Kidneys:</a:t>
            </a:r>
            <a:r>
              <a:rPr lang="en-US" sz="2400" dirty="0" smtClean="0">
                <a:solidFill>
                  <a:schemeClr val="bg1"/>
                </a:solidFill>
              </a:rPr>
              <a:t>  which decreases urinary output</a:t>
            </a:r>
          </a:p>
          <a:p>
            <a:pPr>
              <a:lnSpc>
                <a:spcPct val="90000"/>
              </a:lnSpc>
            </a:pPr>
            <a:endParaRPr lang="en-US" dirty="0" smtClean="0">
              <a:solidFill>
                <a:schemeClr val="bg1"/>
              </a:solidFill>
            </a:endParaRPr>
          </a:p>
          <a:p>
            <a:pPr>
              <a:lnSpc>
                <a:spcPct val="90000"/>
              </a:lnSpc>
            </a:pPr>
            <a:endParaRPr lang="en-US" dirty="0">
              <a:solidFill>
                <a:schemeClr val="bg1"/>
              </a:solidFill>
            </a:endParaRPr>
          </a:p>
        </p:txBody>
      </p:sp>
      <p:sp>
        <p:nvSpPr>
          <p:cNvPr id="4" name="TextBox 3"/>
          <p:cNvSpPr txBox="1"/>
          <p:nvPr/>
        </p:nvSpPr>
        <p:spPr>
          <a:xfrm>
            <a:off x="0" y="6019800"/>
            <a:ext cx="1141659" cy="246221"/>
          </a:xfrm>
          <a:prstGeom prst="rect">
            <a:avLst/>
          </a:prstGeom>
          <a:noFill/>
        </p:spPr>
        <p:txBody>
          <a:bodyPr wrap="none" rtlCol="0">
            <a:spAutoFit/>
          </a:bodyPr>
          <a:lstStyle/>
          <a:p>
            <a:r>
              <a:rPr lang="en-US" sz="1000" dirty="0" err="1" smtClean="0">
                <a:solidFill>
                  <a:schemeClr val="bg1"/>
                </a:solidFill>
              </a:rPr>
              <a:t>Porth</a:t>
            </a:r>
            <a:r>
              <a:rPr lang="en-US" sz="1000" dirty="0" smtClean="0">
                <a:solidFill>
                  <a:schemeClr val="bg1"/>
                </a:solidFill>
              </a:rPr>
              <a:t>, C., (2005)</a:t>
            </a:r>
            <a:r>
              <a:rPr lang="en-US" sz="1000" dirty="0" smtClean="0"/>
              <a:t>)</a:t>
            </a:r>
            <a:endParaRPr lang="en-US" sz="1000" dirty="0"/>
          </a:p>
        </p:txBody>
      </p:sp>
      <p:sp>
        <p:nvSpPr>
          <p:cNvPr id="9" name="Hexagon 8"/>
          <p:cNvSpPr/>
          <p:nvPr/>
        </p:nvSpPr>
        <p:spPr>
          <a:xfrm flipH="1">
            <a:off x="1752600" y="5105400"/>
            <a:ext cx="6019800" cy="1143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Inflammatory and Immune response stops!</a:t>
            </a:r>
            <a:endParaRPr lang="en-US" sz="2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184731" cy="369332"/>
          </a:xfrm>
          <a:prstGeom prst="rect">
            <a:avLst/>
          </a:prstGeom>
          <a:noFill/>
        </p:spPr>
        <p:txBody>
          <a:bodyPr wrap="none" rtlCol="0">
            <a:spAutoFit/>
          </a:bodyPr>
          <a:lstStyle/>
          <a:p>
            <a:endParaRPr lang="en-US" dirty="0"/>
          </a:p>
        </p:txBody>
      </p:sp>
      <p:sp>
        <p:nvSpPr>
          <p:cNvPr id="6" name="Rounded Rectangle 5"/>
          <p:cNvSpPr/>
          <p:nvPr/>
        </p:nvSpPr>
        <p:spPr>
          <a:xfrm>
            <a:off x="2895600" y="13716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Physical</a:t>
            </a:r>
            <a:endParaRPr lang="en-US" dirty="0"/>
          </a:p>
        </p:txBody>
      </p:sp>
      <p:sp>
        <p:nvSpPr>
          <p:cNvPr id="7" name="Rounded Rectangle 6"/>
          <p:cNvSpPr/>
          <p:nvPr/>
        </p:nvSpPr>
        <p:spPr>
          <a:xfrm>
            <a:off x="4267200" y="13716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Behavioral</a:t>
            </a:r>
            <a:endParaRPr lang="en-US" dirty="0"/>
          </a:p>
        </p:txBody>
      </p:sp>
      <p:sp>
        <p:nvSpPr>
          <p:cNvPr id="8" name="Oval 7"/>
          <p:cNvSpPr/>
          <p:nvPr/>
        </p:nvSpPr>
        <p:spPr>
          <a:xfrm>
            <a:off x="3429000" y="2362200"/>
            <a:ext cx="1752600" cy="14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 </a:t>
            </a:r>
          </a:p>
          <a:p>
            <a:pPr algn="ctr"/>
            <a:r>
              <a:rPr lang="en-US" dirty="0" smtClean="0"/>
              <a:t>to </a:t>
            </a:r>
          </a:p>
          <a:p>
            <a:pPr algn="ctr"/>
            <a:r>
              <a:rPr lang="en-US" dirty="0" smtClean="0"/>
              <a:t>ACUTE STRESS</a:t>
            </a:r>
            <a:endParaRPr lang="en-US" dirty="0"/>
          </a:p>
        </p:txBody>
      </p:sp>
      <p:sp>
        <p:nvSpPr>
          <p:cNvPr id="9" name="Curved Right Arrow 8"/>
          <p:cNvSpPr/>
          <p:nvPr/>
        </p:nvSpPr>
        <p:spPr>
          <a:xfrm rot="20782736">
            <a:off x="2247326" y="1737741"/>
            <a:ext cx="723904" cy="1699413"/>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536500">
            <a:off x="5613330" y="1645308"/>
            <a:ext cx="712493" cy="1689000"/>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28600" y="4419600"/>
            <a:ext cx="8691803" cy="1477328"/>
          </a:xfrm>
          <a:prstGeom prst="rect">
            <a:avLst/>
          </a:prstGeom>
          <a:noFill/>
        </p:spPr>
        <p:txBody>
          <a:bodyPr wrap="none" rtlCol="0">
            <a:spAutoFit/>
          </a:bodyPr>
          <a:lstStyle/>
          <a:p>
            <a:r>
              <a:rPr lang="en-US" sz="3000" b="1" dirty="0" smtClean="0">
                <a:solidFill>
                  <a:srgbClr val="FF0000"/>
                </a:solidFill>
                <a:latin typeface="Lucida Sans" pitchFamily="34" charset="0"/>
              </a:rPr>
              <a:t>WHAT factors </a:t>
            </a:r>
            <a:r>
              <a:rPr lang="en-US" sz="3000" b="1" i="1" u="sng" dirty="0" smtClean="0">
                <a:solidFill>
                  <a:srgbClr val="FF0000"/>
                </a:solidFill>
                <a:latin typeface="Lucida Sans" pitchFamily="34" charset="0"/>
              </a:rPr>
              <a:t>AFFECT</a:t>
            </a:r>
            <a:r>
              <a:rPr lang="en-US" sz="3000" b="1" dirty="0" smtClean="0">
                <a:solidFill>
                  <a:srgbClr val="FF0000"/>
                </a:solidFill>
                <a:latin typeface="Lucida Sans" pitchFamily="34" charset="0"/>
              </a:rPr>
              <a:t> our ability to ADAPT</a:t>
            </a:r>
          </a:p>
          <a:p>
            <a:pPr algn="ctr"/>
            <a:endParaRPr lang="en-US" sz="3000" b="1" dirty="0" smtClean="0">
              <a:solidFill>
                <a:srgbClr val="FF0000"/>
              </a:solidFill>
              <a:latin typeface="Lucida Sans" pitchFamily="34" charset="0"/>
            </a:endParaRPr>
          </a:p>
          <a:p>
            <a:pPr algn="ctr"/>
            <a:r>
              <a:rPr lang="en-US" sz="3000" b="1" dirty="0" smtClean="0">
                <a:solidFill>
                  <a:srgbClr val="FF0000"/>
                </a:solidFill>
                <a:latin typeface="Lucida Sans" pitchFamily="34" charset="0"/>
              </a:rPr>
              <a:t>to STRESS??</a:t>
            </a:r>
            <a:endParaRPr lang="en-US" sz="3000" b="1" dirty="0">
              <a:solidFill>
                <a:srgbClr val="FF0000"/>
              </a:solidFill>
              <a:latin typeface="Lucida Sans" pitchFamily="34" charset="0"/>
            </a:endParaRPr>
          </a:p>
        </p:txBody>
      </p:sp>
      <p:sp>
        <p:nvSpPr>
          <p:cNvPr id="17" name="Left-Right Arrow 16"/>
          <p:cNvSpPr/>
          <p:nvPr/>
        </p:nvSpPr>
        <p:spPr>
          <a:xfrm>
            <a:off x="0" y="0"/>
            <a:ext cx="9144000" cy="1219200"/>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Endocrine-Neurotransmitter pathway… PRODUCE</a:t>
            </a:r>
            <a:endParaRPr lang="en-US" sz="2600" b="1" dirty="0">
              <a:solidFill>
                <a:schemeClr val="tx1"/>
              </a:solidFill>
            </a:endParaRPr>
          </a:p>
        </p:txBody>
      </p:sp>
      <p:cxnSp>
        <p:nvCxnSpPr>
          <p:cNvPr id="19" name="Straight Arrow Connector 18"/>
          <p:cNvCxnSpPr>
            <a:endCxn id="6" idx="0"/>
          </p:cNvCxnSpPr>
          <p:nvPr/>
        </p:nvCxnSpPr>
        <p:spPr>
          <a:xfrm rot="16200000" flipH="1">
            <a:off x="3200400" y="990600"/>
            <a:ext cx="457200" cy="3048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686300" y="1028700"/>
            <a:ext cx="457200" cy="2286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9000" y="1828800"/>
            <a:ext cx="1657826" cy="461665"/>
          </a:xfrm>
          <a:prstGeom prst="rect">
            <a:avLst/>
          </a:prstGeom>
          <a:noFill/>
        </p:spPr>
        <p:txBody>
          <a:bodyPr wrap="none" rtlCol="0">
            <a:spAutoFit/>
          </a:bodyPr>
          <a:lstStyle/>
          <a:p>
            <a:r>
              <a:rPr lang="en-US" sz="2400" b="1" i="1" dirty="0" smtClean="0">
                <a:solidFill>
                  <a:schemeClr val="bg1"/>
                </a:solidFill>
              </a:rPr>
              <a:t>CHANGES</a:t>
            </a:r>
            <a:endParaRPr lang="en-US" sz="2400" b="1"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133600" y="2667000"/>
            <a:ext cx="4447756" cy="707886"/>
          </a:xfrm>
          <a:prstGeom prst="rect">
            <a:avLst/>
          </a:prstGeom>
          <a:noFill/>
        </p:spPr>
        <p:txBody>
          <a:bodyPr wrap="none" rtlCol="0">
            <a:spAutoFit/>
          </a:bodyPr>
          <a:lstStyle/>
          <a:p>
            <a:r>
              <a:rPr lang="en-US" sz="4000" dirty="0" smtClean="0">
                <a:solidFill>
                  <a:schemeClr val="bg1"/>
                </a:solidFill>
              </a:rPr>
              <a:t>Click on each circle</a:t>
            </a:r>
            <a:endParaRPr lang="en-US" sz="4000" dirty="0">
              <a:solidFill>
                <a:schemeClr val="bg1"/>
              </a:solidFill>
            </a:endParaRPr>
          </a:p>
        </p:txBody>
      </p:sp>
      <p:sp>
        <p:nvSpPr>
          <p:cNvPr id="2" name="Rounded Rectangle 1"/>
          <p:cNvSpPr/>
          <p:nvPr/>
        </p:nvSpPr>
        <p:spPr>
          <a:xfrm>
            <a:off x="4648200" y="2209800"/>
            <a:ext cx="2438400" cy="403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Severe emotional distress often disrupts physiological function and limits an individuals  ability to  make appropriate choices related to adaptive needs.  If a dyspnea is present, this is causing emotional distress and affecting their ability to  enjoy daily activities due to the stress of not being able to breathe.</a:t>
            </a:r>
            <a:endParaRPr lang="en-US" sz="1400" b="1" dirty="0"/>
          </a:p>
        </p:txBody>
      </p:sp>
      <p:sp>
        <p:nvSpPr>
          <p:cNvPr id="4" name="Oval 3"/>
          <p:cNvSpPr/>
          <p:nvPr/>
        </p:nvSpPr>
        <p:spPr>
          <a:xfrm>
            <a:off x="0" y="152400"/>
            <a:ext cx="2514600" cy="18288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t>Sleep-Wake Cycles</a:t>
            </a:r>
            <a:endParaRPr lang="en-US" sz="2300" b="1" dirty="0"/>
          </a:p>
        </p:txBody>
      </p:sp>
      <p:sp>
        <p:nvSpPr>
          <p:cNvPr id="5" name="Oval 4"/>
          <p:cNvSpPr/>
          <p:nvPr/>
        </p:nvSpPr>
        <p:spPr>
          <a:xfrm>
            <a:off x="6781800" y="228600"/>
            <a:ext cx="2362200" cy="1905000"/>
          </a:xfrm>
          <a:prstGeom prst="ellipse">
            <a:avLst/>
          </a:prstGeom>
          <a:solidFill>
            <a:srgbClr val="A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Hardiness</a:t>
            </a:r>
            <a:endParaRPr lang="en-US" sz="2400" dirty="0"/>
          </a:p>
        </p:txBody>
      </p:sp>
      <p:sp>
        <p:nvSpPr>
          <p:cNvPr id="6" name="Oval 5"/>
          <p:cNvSpPr/>
          <p:nvPr/>
        </p:nvSpPr>
        <p:spPr>
          <a:xfrm>
            <a:off x="4495800" y="228600"/>
            <a:ext cx="2438400"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Mental Health </a:t>
            </a:r>
          </a:p>
          <a:p>
            <a:pPr algn="ctr"/>
            <a:r>
              <a:rPr lang="en-US" sz="2800" dirty="0" smtClean="0"/>
              <a:t>Status</a:t>
            </a:r>
            <a:endParaRPr lang="en-US" sz="2800" dirty="0"/>
          </a:p>
        </p:txBody>
      </p:sp>
      <p:sp>
        <p:nvSpPr>
          <p:cNvPr id="7" name="Oval 6"/>
          <p:cNvSpPr/>
          <p:nvPr/>
        </p:nvSpPr>
        <p:spPr>
          <a:xfrm>
            <a:off x="2286000" y="228600"/>
            <a:ext cx="2438400" cy="1905000"/>
          </a:xfrm>
          <a:prstGeom prst="ellipse">
            <a:avLst/>
          </a:prstGeom>
          <a:solidFill>
            <a:srgbClr val="CB0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Nutrition</a:t>
            </a:r>
            <a:endParaRPr lang="en-US" sz="2800" dirty="0"/>
          </a:p>
        </p:txBody>
      </p:sp>
      <p:sp>
        <p:nvSpPr>
          <p:cNvPr id="9" name="Rounded Rectangle 8"/>
          <p:cNvSpPr/>
          <p:nvPr/>
        </p:nvSpPr>
        <p:spPr>
          <a:xfrm>
            <a:off x="0" y="2133600"/>
            <a:ext cx="2362200" cy="4114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Sleep is the most restorative function in which tissues are regenerated.  If an individual cannot sleep at night, due to dyspnea, this is affecting their ability to restore their energy.</a:t>
            </a:r>
            <a:endParaRPr lang="en-US" sz="2200" dirty="0"/>
          </a:p>
        </p:txBody>
      </p:sp>
      <p:sp>
        <p:nvSpPr>
          <p:cNvPr id="11" name="Rounded Rectangle 10"/>
          <p:cNvSpPr/>
          <p:nvPr/>
        </p:nvSpPr>
        <p:spPr>
          <a:xfrm>
            <a:off x="2209800" y="2209800"/>
            <a:ext cx="2590800" cy="4038600"/>
          </a:xfrm>
          <a:prstGeom prst="roundRect">
            <a:avLst/>
          </a:prstGeom>
          <a:solidFill>
            <a:srgbClr val="CB0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Malnutrition is one of the most common causes of immunodeficiency.  Most advanced lung cancer patients have major issues with nutrition due to loss of appetite &amp; weight loss from treatment &amp;/or disease process itself. </a:t>
            </a:r>
            <a:endParaRPr lang="en-US" sz="1700" dirty="0"/>
          </a:p>
        </p:txBody>
      </p:sp>
      <p:sp>
        <p:nvSpPr>
          <p:cNvPr id="13" name="Rounded Rectangle 12"/>
          <p:cNvSpPr/>
          <p:nvPr/>
        </p:nvSpPr>
        <p:spPr>
          <a:xfrm>
            <a:off x="7010400" y="2209800"/>
            <a:ext cx="2133600" cy="4038600"/>
          </a:xfrm>
          <a:prstGeom prst="roundRect">
            <a:avLst/>
          </a:prstGeom>
          <a:solidFill>
            <a:srgbClr val="A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 personality characteristic  which includes:  A sense of purpose in life and to view stressors  as  a challenge rather than a threat. If dyspnea is affecting their hardiness, the individual will see this stressor as a threat and slowly become  susceptible to sadness.</a:t>
            </a:r>
            <a:endParaRPr lang="en-US" sz="1500" dirty="0"/>
          </a:p>
        </p:txBody>
      </p:sp>
      <p:sp>
        <p:nvSpPr>
          <p:cNvPr id="15" name="Up-Down Arrow 14"/>
          <p:cNvSpPr/>
          <p:nvPr/>
        </p:nvSpPr>
        <p:spPr>
          <a:xfrm>
            <a:off x="7772400" y="1676400"/>
            <a:ext cx="457200" cy="6096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p:cNvSpPr/>
          <p:nvPr/>
        </p:nvSpPr>
        <p:spPr>
          <a:xfrm>
            <a:off x="3276600" y="1676400"/>
            <a:ext cx="457200" cy="7620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a:off x="5486400" y="1828800"/>
            <a:ext cx="457200" cy="6858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a:off x="990600" y="1524000"/>
            <a:ext cx="457200" cy="7620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6400800"/>
            <a:ext cx="979755" cy="230832"/>
          </a:xfrm>
          <a:prstGeom prst="rect">
            <a:avLst/>
          </a:prstGeom>
          <a:noFill/>
        </p:spPr>
        <p:txBody>
          <a:bodyPr wrap="none" rtlCol="0">
            <a:spAutoFit/>
          </a:bodyPr>
          <a:lstStyle/>
          <a:p>
            <a:r>
              <a:rPr lang="en-US" sz="900" dirty="0" err="1" smtClean="0">
                <a:solidFill>
                  <a:schemeClr val="bg1"/>
                </a:solidFill>
              </a:rPr>
              <a:t>Porth</a:t>
            </a:r>
            <a:r>
              <a:rPr lang="en-US" sz="900" dirty="0" smtClean="0">
                <a:solidFill>
                  <a:schemeClr val="bg1"/>
                </a:solidFill>
              </a:rPr>
              <a:t>, C. (2005)</a:t>
            </a:r>
            <a:endParaRPr lang="en-US" sz="9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nextCondLst>
                <p:cond evt="onClick" delay="0">
                  <p:tgtEl>
                    <p:spTgt spid="5"/>
                  </p:tgtEl>
                </p:cond>
              </p:nextCondLst>
            </p:seq>
          </p:childTnLst>
        </p:cTn>
      </p:par>
    </p:tnLst>
    <p:bldLst>
      <p:bldP spid="2" grpId="0" animBg="1"/>
      <p:bldP spid="9"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818440" cy="5478423"/>
          </a:xfrm>
          <a:prstGeom prst="rect">
            <a:avLst/>
          </a:prstGeom>
          <a:noFill/>
        </p:spPr>
        <p:txBody>
          <a:bodyPr wrap="square" rtlCol="0">
            <a:spAutoFit/>
          </a:bodyPr>
          <a:lstStyle/>
          <a:p>
            <a:pPr algn="ctr"/>
            <a:r>
              <a:rPr lang="en-US" sz="7000" dirty="0" smtClean="0">
                <a:solidFill>
                  <a:schemeClr val="bg1"/>
                </a:solidFill>
              </a:rPr>
              <a:t>What happens if </a:t>
            </a:r>
          </a:p>
          <a:p>
            <a:pPr algn="ctr"/>
            <a:r>
              <a:rPr lang="en-US" sz="7000" b="1" dirty="0" smtClean="0">
                <a:solidFill>
                  <a:schemeClr val="bg1"/>
                </a:solidFill>
              </a:rPr>
              <a:t>DYSPNEA</a:t>
            </a:r>
            <a:r>
              <a:rPr lang="en-US" sz="7000" dirty="0" smtClean="0">
                <a:solidFill>
                  <a:schemeClr val="bg1"/>
                </a:solidFill>
              </a:rPr>
              <a:t> </a:t>
            </a:r>
          </a:p>
          <a:p>
            <a:pPr algn="ctr"/>
            <a:r>
              <a:rPr lang="en-US" sz="7000" dirty="0" smtClean="0">
                <a:solidFill>
                  <a:schemeClr val="bg1"/>
                </a:solidFill>
              </a:rPr>
              <a:t>continues to stimulate  </a:t>
            </a:r>
          </a:p>
          <a:p>
            <a:pPr algn="ctr"/>
            <a:r>
              <a:rPr lang="en-US" sz="7000" dirty="0" smtClean="0">
                <a:solidFill>
                  <a:schemeClr val="bg1"/>
                </a:solidFill>
              </a:rPr>
              <a:t>our </a:t>
            </a:r>
          </a:p>
          <a:p>
            <a:pPr algn="ctr"/>
            <a:r>
              <a:rPr lang="en-US" sz="7000" u="sng" dirty="0" smtClean="0">
                <a:solidFill>
                  <a:schemeClr val="bg1"/>
                </a:solidFill>
              </a:rPr>
              <a:t>Stress Response</a:t>
            </a:r>
            <a:r>
              <a:rPr lang="en-US" sz="7000" dirty="0" smtClean="0">
                <a:solidFill>
                  <a:schemeClr val="bg1"/>
                </a:solidFill>
              </a:rPr>
              <a:t>??</a:t>
            </a:r>
            <a:endParaRPr lang="en-US" sz="7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cindy stegman\Temporary Internet Files\Content.IE5\X8P5YFMK\MCj04043790000[1].wmf"/>
          <p:cNvPicPr>
            <a:picLocks noChangeAspect="1" noChangeArrowheads="1"/>
          </p:cNvPicPr>
          <p:nvPr/>
        </p:nvPicPr>
        <p:blipFill>
          <a:blip r:embed="rId2" cstate="print"/>
          <a:srcRect/>
          <a:stretch>
            <a:fillRect/>
          </a:stretch>
        </p:blipFill>
        <p:spPr bwMode="auto">
          <a:xfrm>
            <a:off x="0" y="1905000"/>
            <a:ext cx="3524250" cy="3505200"/>
          </a:xfrm>
          <a:prstGeom prst="rect">
            <a:avLst/>
          </a:prstGeom>
          <a:noFill/>
        </p:spPr>
      </p:pic>
      <p:sp>
        <p:nvSpPr>
          <p:cNvPr id="3" name="TextBox 2"/>
          <p:cNvSpPr txBox="1"/>
          <p:nvPr/>
        </p:nvSpPr>
        <p:spPr>
          <a:xfrm>
            <a:off x="-304800" y="0"/>
            <a:ext cx="9448800" cy="2031325"/>
          </a:xfrm>
          <a:prstGeom prst="rect">
            <a:avLst/>
          </a:prstGeom>
          <a:noFill/>
        </p:spPr>
        <p:txBody>
          <a:bodyPr wrap="square" rtlCol="0">
            <a:spAutoFit/>
          </a:bodyPr>
          <a:lstStyle/>
          <a:p>
            <a:pPr algn="ctr"/>
            <a:r>
              <a:rPr lang="en-US" sz="6600" b="1" u="sng" dirty="0" smtClean="0">
                <a:solidFill>
                  <a:schemeClr val="bg1"/>
                </a:solidFill>
              </a:rPr>
              <a:t>Exhaustion</a:t>
            </a:r>
            <a:r>
              <a:rPr lang="en-US" sz="6600" b="1" dirty="0" smtClean="0">
                <a:solidFill>
                  <a:schemeClr val="bg1"/>
                </a:solidFill>
              </a:rPr>
              <a:t> OCCURS!</a:t>
            </a:r>
          </a:p>
          <a:p>
            <a:pPr algn="ctr"/>
            <a:endParaRPr lang="en-US" sz="6000" b="1" dirty="0"/>
          </a:p>
        </p:txBody>
      </p:sp>
      <p:sp>
        <p:nvSpPr>
          <p:cNvPr id="5" name="TextBox 4"/>
          <p:cNvSpPr txBox="1"/>
          <p:nvPr/>
        </p:nvSpPr>
        <p:spPr>
          <a:xfrm>
            <a:off x="3505200" y="1295400"/>
            <a:ext cx="5638799" cy="3477875"/>
          </a:xfrm>
          <a:prstGeom prst="rect">
            <a:avLst/>
          </a:prstGeom>
          <a:noFill/>
        </p:spPr>
        <p:txBody>
          <a:bodyPr wrap="square" rtlCol="0">
            <a:spAutoFit/>
          </a:bodyPr>
          <a:lstStyle/>
          <a:p>
            <a:pPr algn="ctr"/>
            <a:r>
              <a:rPr lang="en-US" sz="2000" b="1" dirty="0" smtClean="0">
                <a:solidFill>
                  <a:schemeClr val="bg1"/>
                </a:solidFill>
              </a:rPr>
              <a:t>Coping mechanisms</a:t>
            </a:r>
          </a:p>
          <a:p>
            <a:pPr algn="ctr"/>
            <a:r>
              <a:rPr lang="en-US" sz="2000" dirty="0" smtClean="0">
                <a:solidFill>
                  <a:schemeClr val="bg1"/>
                </a:solidFill>
              </a:rPr>
              <a:t> are depleted.</a:t>
            </a:r>
          </a:p>
          <a:p>
            <a:pPr algn="ctr"/>
            <a:endParaRPr lang="en-US" sz="2000" dirty="0" smtClean="0">
              <a:solidFill>
                <a:schemeClr val="bg1"/>
              </a:solidFill>
            </a:endParaRPr>
          </a:p>
          <a:p>
            <a:pPr algn="ctr"/>
            <a:r>
              <a:rPr lang="en-US" sz="2000" b="1" dirty="0" smtClean="0">
                <a:solidFill>
                  <a:schemeClr val="bg1"/>
                </a:solidFill>
              </a:rPr>
              <a:t>WEAR</a:t>
            </a:r>
            <a:r>
              <a:rPr lang="en-US" sz="2000" dirty="0" smtClean="0">
                <a:solidFill>
                  <a:schemeClr val="bg1"/>
                </a:solidFill>
              </a:rPr>
              <a:t> &amp; </a:t>
            </a:r>
            <a:r>
              <a:rPr lang="en-US" sz="2000" b="1" dirty="0" smtClean="0">
                <a:solidFill>
                  <a:schemeClr val="bg1"/>
                </a:solidFill>
              </a:rPr>
              <a:t>TEAR</a:t>
            </a:r>
            <a:r>
              <a:rPr lang="en-US" sz="2000" dirty="0" smtClean="0">
                <a:solidFill>
                  <a:schemeClr val="bg1"/>
                </a:solidFill>
              </a:rPr>
              <a:t> on </a:t>
            </a:r>
          </a:p>
          <a:p>
            <a:pPr algn="ctr"/>
            <a:r>
              <a:rPr lang="en-US" sz="2000" dirty="0" smtClean="0">
                <a:solidFill>
                  <a:schemeClr val="bg1"/>
                </a:solidFill>
              </a:rPr>
              <a:t>the System</a:t>
            </a:r>
          </a:p>
          <a:p>
            <a:endParaRPr lang="en-US" sz="2000" dirty="0" smtClean="0">
              <a:solidFill>
                <a:schemeClr val="bg1"/>
              </a:solidFill>
            </a:endParaRPr>
          </a:p>
          <a:p>
            <a:pPr algn="ctr"/>
            <a:r>
              <a:rPr lang="en-US" sz="2000" b="1" dirty="0" smtClean="0">
                <a:solidFill>
                  <a:schemeClr val="bg1"/>
                </a:solidFill>
              </a:rPr>
              <a:t>Chronic stress  will occur  &amp; LEAD to:</a:t>
            </a:r>
          </a:p>
          <a:p>
            <a:endParaRPr lang="en-US" sz="2000" b="1" dirty="0" smtClean="0">
              <a:solidFill>
                <a:schemeClr val="bg1"/>
              </a:solidFill>
            </a:endParaRPr>
          </a:p>
          <a:p>
            <a:pPr algn="ctr"/>
            <a:r>
              <a:rPr lang="en-US" sz="2000" b="1" dirty="0" smtClean="0">
                <a:solidFill>
                  <a:schemeClr val="bg1"/>
                </a:solidFill>
              </a:rPr>
              <a:t>Loss of Appetite</a:t>
            </a:r>
          </a:p>
          <a:p>
            <a:pPr algn="ctr"/>
            <a:r>
              <a:rPr lang="en-US" sz="2000" b="1" dirty="0" smtClean="0">
                <a:solidFill>
                  <a:schemeClr val="bg1"/>
                </a:solidFill>
              </a:rPr>
              <a:t>Sleep disturbance</a:t>
            </a:r>
          </a:p>
          <a:p>
            <a:pPr algn="ctr"/>
            <a:r>
              <a:rPr lang="en-US" sz="2000" b="1" dirty="0" smtClean="0">
                <a:solidFill>
                  <a:schemeClr val="bg1"/>
                </a:solidFill>
              </a:rPr>
              <a:t>Depression</a:t>
            </a:r>
            <a:endParaRPr lang="en-US" sz="2000" b="1" dirty="0">
              <a:solidFill>
                <a:schemeClr val="bg1"/>
              </a:solidFill>
            </a:endParaRPr>
          </a:p>
        </p:txBody>
      </p:sp>
      <p:sp>
        <p:nvSpPr>
          <p:cNvPr id="7" name="Rounded Rectangle 6"/>
          <p:cNvSpPr/>
          <p:nvPr/>
        </p:nvSpPr>
        <p:spPr>
          <a:xfrm>
            <a:off x="4800600" y="4953000"/>
            <a:ext cx="3124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does this mean for an advanced lung cancer  patient  if this cycle continues ?</a:t>
            </a:r>
            <a:endParaRPr lang="en-US" sz="2400" dirty="0"/>
          </a:p>
        </p:txBody>
      </p:sp>
      <p:sp>
        <p:nvSpPr>
          <p:cNvPr id="8" name="Right Arrow 7"/>
          <p:cNvSpPr/>
          <p:nvPr/>
        </p:nvSpPr>
        <p:spPr>
          <a:xfrm>
            <a:off x="8153400" y="5334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6019800"/>
            <a:ext cx="1170064" cy="276999"/>
          </a:xfrm>
          <a:prstGeom prst="rect">
            <a:avLst/>
          </a:prstGeom>
          <a:noFill/>
        </p:spPr>
        <p:txBody>
          <a:bodyPr wrap="none" rtlCol="0">
            <a:spAutoFit/>
          </a:bodyPr>
          <a:lstStyle/>
          <a:p>
            <a:r>
              <a:rPr lang="en-US" sz="1200" dirty="0" err="1" smtClean="0">
                <a:solidFill>
                  <a:schemeClr val="bg1"/>
                </a:solidFill>
              </a:rPr>
              <a:t>Porth</a:t>
            </a:r>
            <a:r>
              <a:rPr lang="en-US" sz="1200" dirty="0" smtClean="0">
                <a:solidFill>
                  <a:schemeClr val="bg1"/>
                </a:solidFill>
              </a:rPr>
              <a:t>, C., 2005</a:t>
            </a:r>
            <a:endParaRPr lang="en-US" sz="1200" dirty="0">
              <a:solidFill>
                <a:schemeClr val="bg1"/>
              </a:solidFill>
            </a:endParaRPr>
          </a:p>
        </p:txBody>
      </p:sp>
      <p:sp>
        <p:nvSpPr>
          <p:cNvPr id="10" name="TextBox 9"/>
          <p:cNvSpPr txBox="1"/>
          <p:nvPr/>
        </p:nvSpPr>
        <p:spPr>
          <a:xfrm>
            <a:off x="304800" y="51054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400657"/>
          </a:xfrm>
          <a:prstGeom prst="rect">
            <a:avLst/>
          </a:prstGeom>
          <a:noFill/>
        </p:spPr>
        <p:txBody>
          <a:bodyPr wrap="square" rtlCol="0">
            <a:spAutoFit/>
          </a:bodyPr>
          <a:lstStyle/>
          <a:p>
            <a:pPr algn="ctr"/>
            <a:r>
              <a:rPr lang="en-US" sz="5000" b="1" dirty="0" smtClean="0">
                <a:solidFill>
                  <a:srgbClr val="FF0000"/>
                </a:solidFill>
              </a:rPr>
              <a:t>Immune</a:t>
            </a:r>
            <a:r>
              <a:rPr lang="en-US" sz="5000" b="1" dirty="0" smtClean="0">
                <a:solidFill>
                  <a:schemeClr val="bg1"/>
                </a:solidFill>
              </a:rPr>
              <a:t> &amp; </a:t>
            </a:r>
            <a:r>
              <a:rPr lang="en-US" sz="5000" b="1" dirty="0" smtClean="0">
                <a:solidFill>
                  <a:srgbClr val="FF0000"/>
                </a:solidFill>
              </a:rPr>
              <a:t>Inflammatory</a:t>
            </a:r>
            <a:r>
              <a:rPr lang="en-US" sz="5000" b="1" dirty="0" smtClean="0">
                <a:solidFill>
                  <a:schemeClr val="bg1"/>
                </a:solidFill>
              </a:rPr>
              <a:t> </a:t>
            </a:r>
          </a:p>
          <a:p>
            <a:pPr algn="ctr"/>
            <a:r>
              <a:rPr lang="en-US" sz="5000" b="1" dirty="0" smtClean="0">
                <a:solidFill>
                  <a:schemeClr val="bg1"/>
                </a:solidFill>
              </a:rPr>
              <a:t>responses diminish </a:t>
            </a:r>
          </a:p>
          <a:p>
            <a:pPr algn="ctr"/>
            <a:r>
              <a:rPr lang="en-US" sz="5000" b="1" dirty="0" smtClean="0">
                <a:solidFill>
                  <a:schemeClr val="bg1"/>
                </a:solidFill>
              </a:rPr>
              <a:t>which means:</a:t>
            </a:r>
            <a:endParaRPr lang="en-US" sz="5000" b="1" dirty="0">
              <a:solidFill>
                <a:schemeClr val="bg1"/>
              </a:solidFill>
            </a:endParaRPr>
          </a:p>
        </p:txBody>
      </p:sp>
      <p:sp>
        <p:nvSpPr>
          <p:cNvPr id="4" name="TextBox 3"/>
          <p:cNvSpPr txBox="1"/>
          <p:nvPr/>
        </p:nvSpPr>
        <p:spPr>
          <a:xfrm>
            <a:off x="0" y="2743200"/>
            <a:ext cx="9144000" cy="954107"/>
          </a:xfrm>
          <a:prstGeom prst="rect">
            <a:avLst/>
          </a:prstGeom>
          <a:noFill/>
        </p:spPr>
        <p:txBody>
          <a:bodyPr wrap="square" rtlCol="0">
            <a:spAutoFit/>
          </a:bodyPr>
          <a:lstStyle/>
          <a:p>
            <a:pPr algn="ctr"/>
            <a:r>
              <a:rPr lang="en-US" sz="2800" i="1" dirty="0" smtClean="0">
                <a:solidFill>
                  <a:schemeClr val="bg1"/>
                </a:solidFill>
              </a:rPr>
              <a:t>The advanced lung cancer patient is at an </a:t>
            </a:r>
          </a:p>
          <a:p>
            <a:pPr algn="ctr"/>
            <a:r>
              <a:rPr lang="en-US" sz="2800" i="1" dirty="0" smtClean="0">
                <a:solidFill>
                  <a:schemeClr val="bg1"/>
                </a:solidFill>
              </a:rPr>
              <a:t>increased risk for infections</a:t>
            </a:r>
            <a:endParaRPr lang="en-US" sz="2800" i="1" dirty="0">
              <a:solidFill>
                <a:schemeClr val="bg1"/>
              </a:solidFill>
            </a:endParaRPr>
          </a:p>
        </p:txBody>
      </p:sp>
      <p:pic>
        <p:nvPicPr>
          <p:cNvPr id="1026" name="Picture 2" descr="C:\Documents and Settings\cindy stegman\Temporary Internet Files\Content.IE5\X8P5YFMK\MCj03590550000[1].wmf"/>
          <p:cNvPicPr>
            <a:picLocks noChangeAspect="1" noChangeArrowheads="1"/>
          </p:cNvPicPr>
          <p:nvPr/>
        </p:nvPicPr>
        <p:blipFill>
          <a:blip r:embed="rId2" cstate="print"/>
          <a:srcRect/>
          <a:stretch>
            <a:fillRect/>
          </a:stretch>
        </p:blipFill>
        <p:spPr bwMode="auto">
          <a:xfrm>
            <a:off x="533400" y="4114800"/>
            <a:ext cx="1219200" cy="1731997"/>
          </a:xfrm>
          <a:prstGeom prst="rect">
            <a:avLst/>
          </a:prstGeom>
          <a:noFill/>
        </p:spPr>
      </p:pic>
      <p:sp>
        <p:nvSpPr>
          <p:cNvPr id="7" name="TextBox 6"/>
          <p:cNvSpPr txBox="1"/>
          <p:nvPr/>
        </p:nvSpPr>
        <p:spPr>
          <a:xfrm>
            <a:off x="1828800" y="4419600"/>
            <a:ext cx="3084498" cy="1477328"/>
          </a:xfrm>
          <a:prstGeom prst="rect">
            <a:avLst/>
          </a:prstGeom>
          <a:noFill/>
        </p:spPr>
        <p:txBody>
          <a:bodyPr wrap="none" rtlCol="0">
            <a:spAutoFit/>
          </a:bodyPr>
          <a:lstStyle/>
          <a:p>
            <a:pPr algn="ctr"/>
            <a:r>
              <a:rPr lang="en-US" sz="2200" dirty="0" smtClean="0">
                <a:solidFill>
                  <a:schemeClr val="bg1"/>
                </a:solidFill>
              </a:rPr>
              <a:t>The </a:t>
            </a:r>
            <a:r>
              <a:rPr lang="en-US" sz="2400" b="1" dirty="0" smtClean="0">
                <a:solidFill>
                  <a:schemeClr val="bg1"/>
                </a:solidFill>
                <a:hlinkClick r:id="rId3" action="ppaction://hlinksldjump" tooltip="The theory behind an aged  immune response is the idea that size of the thymus gland decreases as you age, which affects T-Cell function."/>
              </a:rPr>
              <a:t>AGING</a:t>
            </a:r>
            <a:r>
              <a:rPr lang="en-US" sz="2200" dirty="0" smtClean="0">
                <a:solidFill>
                  <a:schemeClr val="bg1"/>
                </a:solidFill>
              </a:rPr>
              <a:t> advanced</a:t>
            </a:r>
          </a:p>
          <a:p>
            <a:pPr algn="ctr"/>
            <a:r>
              <a:rPr lang="en-US" sz="2200" dirty="0" smtClean="0">
                <a:solidFill>
                  <a:schemeClr val="bg1"/>
                </a:solidFill>
              </a:rPr>
              <a:t>lung cancer patient has</a:t>
            </a:r>
          </a:p>
          <a:p>
            <a:pPr algn="ctr"/>
            <a:r>
              <a:rPr lang="en-US" sz="2200" dirty="0" smtClean="0">
                <a:solidFill>
                  <a:schemeClr val="bg1"/>
                </a:solidFill>
              </a:rPr>
              <a:t>less ability to adapt to </a:t>
            </a:r>
          </a:p>
          <a:p>
            <a:pPr algn="ctr"/>
            <a:r>
              <a:rPr lang="en-US" sz="2200" dirty="0" smtClean="0">
                <a:solidFill>
                  <a:schemeClr val="bg1"/>
                </a:solidFill>
              </a:rPr>
              <a:t>environmental stressors</a:t>
            </a:r>
            <a:endParaRPr lang="en-US" sz="2200" dirty="0">
              <a:solidFill>
                <a:schemeClr val="bg1"/>
              </a:solidFill>
            </a:endParaRPr>
          </a:p>
        </p:txBody>
      </p:sp>
      <p:sp>
        <p:nvSpPr>
          <p:cNvPr id="8" name="Down Arrow 7"/>
          <p:cNvSpPr/>
          <p:nvPr/>
        </p:nvSpPr>
        <p:spPr>
          <a:xfrm>
            <a:off x="5257800" y="4419600"/>
            <a:ext cx="838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4191000"/>
            <a:ext cx="2453389" cy="2031325"/>
          </a:xfrm>
          <a:prstGeom prst="rect">
            <a:avLst/>
          </a:prstGeom>
          <a:noFill/>
        </p:spPr>
        <p:txBody>
          <a:bodyPr wrap="square" rtlCol="0">
            <a:spAutoFit/>
          </a:bodyPr>
          <a:lstStyle/>
          <a:p>
            <a:pPr algn="ctr"/>
            <a:r>
              <a:rPr lang="en-US" dirty="0" smtClean="0">
                <a:solidFill>
                  <a:schemeClr val="bg1"/>
                </a:solidFill>
              </a:rPr>
              <a:t>Decreases their </a:t>
            </a:r>
          </a:p>
          <a:p>
            <a:pPr algn="ctr"/>
            <a:r>
              <a:rPr lang="en-US" dirty="0" smtClean="0">
                <a:solidFill>
                  <a:schemeClr val="bg1"/>
                </a:solidFill>
              </a:rPr>
              <a:t>immune</a:t>
            </a:r>
          </a:p>
          <a:p>
            <a:pPr algn="ctr"/>
            <a:r>
              <a:rPr lang="en-US" dirty="0" smtClean="0">
                <a:solidFill>
                  <a:schemeClr val="bg1"/>
                </a:solidFill>
              </a:rPr>
              <a:t>responsiveness </a:t>
            </a:r>
          </a:p>
          <a:p>
            <a:pPr algn="ctr"/>
            <a:r>
              <a:rPr lang="en-US" dirty="0" smtClean="0">
                <a:solidFill>
                  <a:schemeClr val="bg1"/>
                </a:solidFill>
              </a:rPr>
              <a:t>&amp; </a:t>
            </a:r>
          </a:p>
          <a:p>
            <a:pPr algn="ctr"/>
            <a:r>
              <a:rPr lang="en-US" dirty="0" smtClean="0">
                <a:solidFill>
                  <a:schemeClr val="bg1"/>
                </a:solidFill>
              </a:rPr>
              <a:t>ability</a:t>
            </a:r>
          </a:p>
          <a:p>
            <a:pPr algn="ctr"/>
            <a:r>
              <a:rPr lang="en-US" dirty="0" smtClean="0">
                <a:solidFill>
                  <a:schemeClr val="bg1"/>
                </a:solidFill>
              </a:rPr>
              <a:t>to heal wounds </a:t>
            </a:r>
          </a:p>
          <a:p>
            <a:pPr algn="ctr"/>
            <a:r>
              <a:rPr lang="en-US" dirty="0" smtClean="0">
                <a:solidFill>
                  <a:schemeClr val="bg1"/>
                </a:solidFill>
              </a:rPr>
              <a:t>  </a:t>
            </a:r>
          </a:p>
        </p:txBody>
      </p:sp>
      <p:sp>
        <p:nvSpPr>
          <p:cNvPr id="10" name="TextBox 9"/>
          <p:cNvSpPr txBox="1"/>
          <p:nvPr/>
        </p:nvSpPr>
        <p:spPr>
          <a:xfrm>
            <a:off x="0" y="6019800"/>
            <a:ext cx="1170064" cy="276999"/>
          </a:xfrm>
          <a:prstGeom prst="rect">
            <a:avLst/>
          </a:prstGeom>
          <a:noFill/>
        </p:spPr>
        <p:txBody>
          <a:bodyPr wrap="none" rtlCol="0">
            <a:spAutoFit/>
          </a:bodyPr>
          <a:lstStyle/>
          <a:p>
            <a:r>
              <a:rPr lang="en-US" sz="1200" dirty="0" err="1" smtClean="0">
                <a:solidFill>
                  <a:schemeClr val="bg1"/>
                </a:solidFill>
              </a:rPr>
              <a:t>Porth</a:t>
            </a:r>
            <a:r>
              <a:rPr lang="en-US" sz="1200" dirty="0" smtClean="0">
                <a:solidFill>
                  <a:schemeClr val="bg1"/>
                </a:solidFill>
              </a:rPr>
              <a:t>, C., 2005</a:t>
            </a:r>
            <a:endParaRPr lang="en-US" sz="1200" dirty="0">
              <a:solidFill>
                <a:schemeClr val="bg1"/>
              </a:solidFill>
            </a:endParaRPr>
          </a:p>
        </p:txBody>
      </p:sp>
      <p:sp>
        <p:nvSpPr>
          <p:cNvPr id="11" name="TextBox 10"/>
          <p:cNvSpPr txBox="1"/>
          <p:nvPr/>
        </p:nvSpPr>
        <p:spPr>
          <a:xfrm>
            <a:off x="0" y="3962400"/>
            <a:ext cx="952505" cy="246221"/>
          </a:xfrm>
          <a:prstGeom prst="rect">
            <a:avLst/>
          </a:prstGeom>
          <a:noFill/>
        </p:spPr>
        <p:txBody>
          <a:bodyPr wrap="none" rtlCol="0">
            <a:spAutoFit/>
          </a:bodyPr>
          <a:lstStyle/>
          <a:p>
            <a:r>
              <a:rPr lang="en-US" sz="1000" dirty="0" smtClean="0">
                <a:solidFill>
                  <a:schemeClr val="bg1"/>
                </a:solidFill>
              </a:rPr>
              <a:t>Clip Art, 2007</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295400" y="1752600"/>
            <a:ext cx="66294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Aging can be viewed as a low-grade chronic inflammatory  state which is termed as “</a:t>
            </a:r>
            <a:r>
              <a:rPr lang="en-US" sz="2000" b="1" dirty="0" err="1" smtClean="0">
                <a:solidFill>
                  <a:schemeClr val="tx1"/>
                </a:solidFill>
                <a:hlinkClick r:id="rId2" action="ppaction://hlinksldjump" tooltip="Is influenced by our genetic makeup, which is the up-regulation of inflammatory response due to chronic stress.  Chronic stress predisposes the individual to develop  inflammatory related diseases (C. Franceschi &amp; M Bonafe, 2003).  "/>
              </a:rPr>
              <a:t>inflammaging</a:t>
            </a:r>
            <a:r>
              <a:rPr lang="en-US" sz="2000" b="1" dirty="0" smtClean="0">
                <a:solidFill>
                  <a:schemeClr val="tx1"/>
                </a:solidFill>
              </a:rPr>
              <a:t>”</a:t>
            </a:r>
          </a:p>
        </p:txBody>
      </p:sp>
      <p:sp>
        <p:nvSpPr>
          <p:cNvPr id="28" name="TextBox 27"/>
          <p:cNvSpPr txBox="1"/>
          <p:nvPr/>
        </p:nvSpPr>
        <p:spPr>
          <a:xfrm>
            <a:off x="0" y="6019800"/>
            <a:ext cx="3525902" cy="276999"/>
          </a:xfrm>
          <a:prstGeom prst="rect">
            <a:avLst/>
          </a:prstGeom>
          <a:noFill/>
        </p:spPr>
        <p:txBody>
          <a:bodyPr wrap="none" rtlCol="0">
            <a:spAutoFit/>
          </a:bodyPr>
          <a:lstStyle/>
          <a:p>
            <a:r>
              <a:rPr lang="en-US" sz="1200" dirty="0" err="1" smtClean="0">
                <a:solidFill>
                  <a:schemeClr val="bg1"/>
                </a:solidFill>
              </a:rPr>
              <a:t>Porth</a:t>
            </a:r>
            <a:r>
              <a:rPr lang="en-US" sz="1200" dirty="0" smtClean="0">
                <a:solidFill>
                  <a:schemeClr val="bg1"/>
                </a:solidFill>
              </a:rPr>
              <a:t>, C. </a:t>
            </a:r>
            <a:r>
              <a:rPr lang="en-US" sz="1200" dirty="0" smtClean="0">
                <a:solidFill>
                  <a:schemeClr val="bg1"/>
                </a:solidFill>
              </a:rPr>
              <a:t>2005 &amp; </a:t>
            </a:r>
            <a:r>
              <a:rPr lang="en-US" sz="1200" dirty="0" err="1" smtClean="0">
                <a:solidFill>
                  <a:schemeClr val="bg1"/>
                </a:solidFill>
              </a:rPr>
              <a:t>Franceschi</a:t>
            </a:r>
            <a:r>
              <a:rPr lang="en-US" sz="1200" dirty="0" smtClean="0">
                <a:solidFill>
                  <a:schemeClr val="bg1"/>
                </a:solidFill>
              </a:rPr>
              <a:t>, C. &amp; </a:t>
            </a:r>
            <a:r>
              <a:rPr lang="en-US" sz="1200" dirty="0" err="1" smtClean="0">
                <a:solidFill>
                  <a:schemeClr val="bg1"/>
                </a:solidFill>
              </a:rPr>
              <a:t>Bonafe</a:t>
            </a:r>
            <a:r>
              <a:rPr lang="en-US" sz="1200" dirty="0" smtClean="0">
                <a:solidFill>
                  <a:schemeClr val="bg1"/>
                </a:solidFill>
              </a:rPr>
              <a:t>, M. 2003</a:t>
            </a:r>
            <a:endParaRPr lang="en-US" sz="1200" dirty="0">
              <a:solidFill>
                <a:schemeClr val="bg1"/>
              </a:solidFill>
            </a:endParaRPr>
          </a:p>
        </p:txBody>
      </p:sp>
      <p:sp>
        <p:nvSpPr>
          <p:cNvPr id="11" name="TextBox 10"/>
          <p:cNvSpPr txBox="1"/>
          <p:nvPr/>
        </p:nvSpPr>
        <p:spPr>
          <a:xfrm>
            <a:off x="0" y="0"/>
            <a:ext cx="9144000" cy="1708160"/>
          </a:xfrm>
          <a:prstGeom prst="rect">
            <a:avLst/>
          </a:prstGeom>
          <a:noFill/>
        </p:spPr>
        <p:txBody>
          <a:bodyPr wrap="square" rtlCol="0">
            <a:spAutoFit/>
          </a:bodyPr>
          <a:lstStyle/>
          <a:p>
            <a:pPr algn="ctr"/>
            <a:r>
              <a:rPr lang="en-US" sz="3500" dirty="0" smtClean="0">
                <a:solidFill>
                  <a:schemeClr val="bg1"/>
                </a:solidFill>
              </a:rPr>
              <a:t>If the GAS is constantly stimulated, </a:t>
            </a:r>
          </a:p>
          <a:p>
            <a:pPr algn="ctr"/>
            <a:r>
              <a:rPr lang="en-US" sz="3500" dirty="0" smtClean="0">
                <a:solidFill>
                  <a:schemeClr val="bg1"/>
                </a:solidFill>
              </a:rPr>
              <a:t>what does this mean for the</a:t>
            </a:r>
          </a:p>
          <a:p>
            <a:pPr algn="ctr"/>
            <a:r>
              <a:rPr lang="en-US" sz="3500" dirty="0" smtClean="0">
                <a:solidFill>
                  <a:srgbClr val="FFFF00"/>
                </a:solidFill>
              </a:rPr>
              <a:t> </a:t>
            </a:r>
            <a:r>
              <a:rPr lang="en-US" sz="3500" i="1" dirty="0" smtClean="0">
                <a:solidFill>
                  <a:srgbClr val="FFFF00"/>
                </a:solidFill>
              </a:rPr>
              <a:t>aged</a:t>
            </a:r>
            <a:r>
              <a:rPr lang="en-US" sz="3500" dirty="0" smtClean="0">
                <a:solidFill>
                  <a:srgbClr val="FFFF00"/>
                </a:solidFill>
              </a:rPr>
              <a:t> </a:t>
            </a:r>
            <a:r>
              <a:rPr lang="en-US" sz="3500" dirty="0" smtClean="0">
                <a:solidFill>
                  <a:schemeClr val="bg1"/>
                </a:solidFill>
              </a:rPr>
              <a:t>advanced lung cancer patient?</a:t>
            </a:r>
            <a:endParaRPr lang="en-US" sz="3500" dirty="0">
              <a:solidFill>
                <a:schemeClr val="bg1"/>
              </a:solidFill>
            </a:endParaRPr>
          </a:p>
        </p:txBody>
      </p:sp>
      <p:sp>
        <p:nvSpPr>
          <p:cNvPr id="13" name="Rounded Rectangle 12"/>
          <p:cNvSpPr/>
          <p:nvPr/>
        </p:nvSpPr>
        <p:spPr>
          <a:xfrm>
            <a:off x="304800" y="2971800"/>
            <a:ext cx="2895600" cy="2971800"/>
          </a:xfrm>
          <a:prstGeom prst="roundRect">
            <a:avLst/>
          </a:prstGeom>
          <a:solidFill>
            <a:srgbClr val="CB0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Due to the </a:t>
            </a:r>
            <a:r>
              <a:rPr lang="en-US" dirty="0" smtClean="0">
                <a:hlinkClick r:id="rId2" action="ppaction://hlinksldjump" tooltip="Is a primary lymphoid organ which is key to the development of the immune system.  One major function of the thymus is to generate mature T- lymphocytes (Porth, C. 2005)."/>
              </a:rPr>
              <a:t>thymus </a:t>
            </a:r>
            <a:r>
              <a:rPr lang="en-US" dirty="0" smtClean="0"/>
              <a:t>decreasing in size as we age , this affects </a:t>
            </a:r>
            <a:r>
              <a:rPr lang="en-US" dirty="0" smtClean="0">
                <a:hlinkClick r:id="rId2" action="ppaction://hlinksldjump" tooltip="Once T-lymphocytes/cells are matured, they are key to the bodies adaptive immunity.  Which the body elicits a specific immune response to a particular pathogen (Porth, C. 2005)."/>
              </a:rPr>
              <a:t>T-Cell</a:t>
            </a:r>
            <a:r>
              <a:rPr lang="en-US" dirty="0" smtClean="0"/>
              <a:t> function within the body. Ultimately,  compromises the immune system responsiveness to heal wounds.</a:t>
            </a:r>
            <a:endParaRPr lang="en-US" dirty="0"/>
          </a:p>
        </p:txBody>
      </p:sp>
      <p:sp>
        <p:nvSpPr>
          <p:cNvPr id="15" name="Rounded Rectangle 14"/>
          <p:cNvSpPr/>
          <p:nvPr/>
        </p:nvSpPr>
        <p:spPr>
          <a:xfrm>
            <a:off x="5943600" y="2971800"/>
            <a:ext cx="2895600" cy="29718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Due to </a:t>
            </a:r>
            <a:r>
              <a:rPr lang="en-US" sz="1700" dirty="0" err="1" smtClean="0"/>
              <a:t>inflammaging</a:t>
            </a:r>
            <a:r>
              <a:rPr lang="en-US" sz="1700" dirty="0" smtClean="0"/>
              <a:t>, this can cause chronic activation of inflammatory responses.  Eventually, leads to the infiltration of macrophages, lymphocytes, &amp; fibroblasts, which causes persistent swelling and scar formation to occur.</a:t>
            </a:r>
            <a:endParaRPr lang="en-US" sz="1700" dirty="0"/>
          </a:p>
        </p:txBody>
      </p:sp>
      <p:sp>
        <p:nvSpPr>
          <p:cNvPr id="7" name="Left-Right-Up Arrow 6"/>
          <p:cNvSpPr/>
          <p:nvPr/>
        </p:nvSpPr>
        <p:spPr>
          <a:xfrm>
            <a:off x="3276600" y="3048000"/>
            <a:ext cx="2667000" cy="251460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Click on</a:t>
            </a:r>
            <a:r>
              <a:rPr lang="en-US" b="1" i="1" dirty="0" smtClean="0">
                <a:solidFill>
                  <a:schemeClr val="tx1"/>
                </a:solidFill>
              </a:rPr>
              <a:t> ARROW </a:t>
            </a:r>
            <a:r>
              <a:rPr lang="en-US" b="1" dirty="0" smtClean="0">
                <a:solidFill>
                  <a:schemeClr val="tx1"/>
                </a:solidFill>
              </a:rPr>
              <a:t>twice</a:t>
            </a:r>
            <a:endParaRPr lang="en-US" b="1"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nextCondLst>
                <p:cond evt="onClick" delay="0">
                  <p:tgtEl>
                    <p:spTgt spid="7"/>
                  </p:tgtEl>
                </p:cond>
              </p:nextCondLst>
            </p:seq>
          </p:childTnLst>
        </p:cTn>
      </p:par>
    </p:tnLst>
    <p:bldLst>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631274" cy="1938992"/>
          </a:xfrm>
          <a:prstGeom prst="rect">
            <a:avLst/>
          </a:prstGeom>
          <a:noFill/>
        </p:spPr>
        <p:txBody>
          <a:bodyPr wrap="none" rtlCol="0">
            <a:spAutoFit/>
          </a:bodyPr>
          <a:lstStyle/>
          <a:p>
            <a:r>
              <a:rPr lang="en-US" sz="6000" b="1" dirty="0" smtClean="0">
                <a:solidFill>
                  <a:schemeClr val="bg1"/>
                </a:solidFill>
              </a:rPr>
              <a:t>Cancer-Related Causes </a:t>
            </a:r>
          </a:p>
          <a:p>
            <a:r>
              <a:rPr lang="en-US" sz="6000" b="1" dirty="0" smtClean="0">
                <a:solidFill>
                  <a:schemeClr val="bg1"/>
                </a:solidFill>
              </a:rPr>
              <a:t>			of </a:t>
            </a:r>
            <a:r>
              <a:rPr lang="en-US" sz="6000" b="1" u="sng" dirty="0" smtClean="0">
                <a:solidFill>
                  <a:schemeClr val="bg1"/>
                </a:solidFill>
              </a:rPr>
              <a:t>DYSPNEA</a:t>
            </a:r>
            <a:r>
              <a:rPr lang="en-US" sz="6000" dirty="0" smtClean="0">
                <a:solidFill>
                  <a:schemeClr val="bg1"/>
                </a:solidFill>
              </a:rPr>
              <a:t>:</a:t>
            </a:r>
            <a:endParaRPr lang="en-US" sz="6000" dirty="0">
              <a:solidFill>
                <a:schemeClr val="bg1"/>
              </a:solidFill>
            </a:endParaRPr>
          </a:p>
        </p:txBody>
      </p:sp>
      <p:sp>
        <p:nvSpPr>
          <p:cNvPr id="4" name="TextBox 3"/>
          <p:cNvSpPr txBox="1"/>
          <p:nvPr/>
        </p:nvSpPr>
        <p:spPr>
          <a:xfrm>
            <a:off x="0" y="2133600"/>
            <a:ext cx="6249916" cy="3970318"/>
          </a:xfrm>
          <a:prstGeom prst="rect">
            <a:avLst/>
          </a:prstGeom>
          <a:noFill/>
        </p:spPr>
        <p:txBody>
          <a:bodyPr wrap="none" rtlCol="0">
            <a:spAutoFit/>
          </a:bodyPr>
          <a:lstStyle/>
          <a:p>
            <a:pPr marL="342900" indent="-342900">
              <a:buAutoNum type="arabicParenR"/>
            </a:pPr>
            <a:r>
              <a:rPr lang="en-US" sz="3600" b="1" dirty="0" smtClean="0">
                <a:solidFill>
                  <a:schemeClr val="bg1"/>
                </a:solidFill>
              </a:rPr>
              <a:t>Direct</a:t>
            </a:r>
            <a:r>
              <a:rPr lang="en-US" sz="3600" dirty="0" smtClean="0">
                <a:solidFill>
                  <a:schemeClr val="bg1"/>
                </a:solidFill>
              </a:rPr>
              <a:t> cause of the cancer</a:t>
            </a:r>
          </a:p>
          <a:p>
            <a:pPr marL="342900" indent="-342900">
              <a:buAutoNum type="arabicParenR"/>
            </a:pPr>
            <a:endParaRPr lang="en-US" sz="3600" dirty="0" smtClean="0">
              <a:solidFill>
                <a:schemeClr val="bg1"/>
              </a:solidFill>
            </a:endParaRPr>
          </a:p>
          <a:p>
            <a:pPr marL="342900" indent="-342900">
              <a:buAutoNum type="arabicParenR"/>
            </a:pPr>
            <a:r>
              <a:rPr lang="en-US" sz="3600" b="1" dirty="0" smtClean="0">
                <a:solidFill>
                  <a:schemeClr val="bg1"/>
                </a:solidFill>
              </a:rPr>
              <a:t>Indirect</a:t>
            </a:r>
            <a:r>
              <a:rPr lang="en-US" sz="3600" dirty="0" smtClean="0">
                <a:solidFill>
                  <a:schemeClr val="bg1"/>
                </a:solidFill>
              </a:rPr>
              <a:t> result of the cancer</a:t>
            </a:r>
          </a:p>
          <a:p>
            <a:pPr marL="342900" indent="-342900">
              <a:buAutoNum type="arabicParenR"/>
            </a:pPr>
            <a:endParaRPr lang="en-US" sz="3600" dirty="0" smtClean="0">
              <a:solidFill>
                <a:schemeClr val="bg1"/>
              </a:solidFill>
            </a:endParaRPr>
          </a:p>
          <a:p>
            <a:pPr marL="342900" indent="-342900">
              <a:buAutoNum type="arabicParenR"/>
            </a:pPr>
            <a:r>
              <a:rPr lang="en-US" sz="3600" b="1" dirty="0" smtClean="0">
                <a:solidFill>
                  <a:schemeClr val="bg1"/>
                </a:solidFill>
              </a:rPr>
              <a:t>Result</a:t>
            </a:r>
            <a:r>
              <a:rPr lang="en-US" sz="3600" dirty="0" smtClean="0">
                <a:solidFill>
                  <a:schemeClr val="bg1"/>
                </a:solidFill>
              </a:rPr>
              <a:t> of cancer treatment</a:t>
            </a:r>
          </a:p>
          <a:p>
            <a:pPr marL="342900" indent="-342900">
              <a:buAutoNum type="arabicParenR"/>
            </a:pPr>
            <a:endParaRPr lang="en-US" sz="3600" dirty="0" smtClean="0">
              <a:solidFill>
                <a:schemeClr val="bg1"/>
              </a:solidFill>
            </a:endParaRPr>
          </a:p>
          <a:p>
            <a:pPr marL="342900" indent="-342900">
              <a:buAutoNum type="arabicParenR"/>
            </a:pPr>
            <a:r>
              <a:rPr lang="en-US" sz="3600" b="1" dirty="0" smtClean="0">
                <a:solidFill>
                  <a:schemeClr val="bg1"/>
                </a:solidFill>
              </a:rPr>
              <a:t> Other</a:t>
            </a:r>
            <a:endParaRPr lang="en-US" sz="3600" b="1" dirty="0">
              <a:solidFill>
                <a:schemeClr val="bg1"/>
              </a:solidFill>
            </a:endParaRPr>
          </a:p>
        </p:txBody>
      </p:sp>
      <p:pic>
        <p:nvPicPr>
          <p:cNvPr id="5123" name="Picture 3" descr="C:\Documents and Settings\cindy stegman\Temporary Internet Files\Content.IE5\ZNA2MMK1\MCj03392040000[1].wmf"/>
          <p:cNvPicPr>
            <a:picLocks noChangeAspect="1" noChangeArrowheads="1"/>
          </p:cNvPicPr>
          <p:nvPr/>
        </p:nvPicPr>
        <p:blipFill>
          <a:blip r:embed="rId2" cstate="print"/>
          <a:srcRect/>
          <a:stretch>
            <a:fillRect/>
          </a:stretch>
        </p:blipFill>
        <p:spPr bwMode="auto">
          <a:xfrm>
            <a:off x="6248400" y="3505200"/>
            <a:ext cx="2661971" cy="26619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804666"/>
          </a:xfrm>
          <a:prstGeom prst="rect">
            <a:avLst/>
          </a:prstGeom>
        </p:spPr>
        <p:txBody>
          <a:bodyPr wrap="square">
            <a:spAutoFit/>
          </a:bodyPr>
          <a:lstStyle/>
          <a:p>
            <a:pPr>
              <a:lnSpc>
                <a:spcPct val="80000"/>
              </a:lnSpc>
            </a:pPr>
            <a:endParaRPr lang="en-US" sz="2600" b="1" dirty="0" smtClean="0">
              <a:solidFill>
                <a:schemeClr val="bg1"/>
              </a:solidFill>
              <a:latin typeface="Book Antiqua" pitchFamily="18" charset="0"/>
            </a:endParaRPr>
          </a:p>
          <a:p>
            <a:pPr>
              <a:lnSpc>
                <a:spcPct val="80000"/>
              </a:lnSpc>
            </a:pPr>
            <a:endParaRPr lang="en-US" sz="2600" b="1" dirty="0" smtClean="0">
              <a:solidFill>
                <a:schemeClr val="bg1"/>
              </a:solidFill>
              <a:latin typeface="Book Antiqua" pitchFamily="18" charset="0"/>
            </a:endParaRPr>
          </a:p>
          <a:p>
            <a:pPr algn="ctr">
              <a:lnSpc>
                <a:spcPct val="80000"/>
              </a:lnSpc>
            </a:pPr>
            <a:r>
              <a:rPr lang="en-US" sz="2800" b="1" dirty="0" smtClean="0">
                <a:solidFill>
                  <a:schemeClr val="bg1"/>
                </a:solidFill>
                <a:latin typeface="Book Antiqua" pitchFamily="18" charset="0"/>
              </a:rPr>
              <a:t>To educate RNs and LPNs on the </a:t>
            </a:r>
            <a:r>
              <a:rPr lang="en-US" sz="2800" b="1" dirty="0" err="1" smtClean="0">
                <a:solidFill>
                  <a:schemeClr val="bg1"/>
                </a:solidFill>
                <a:latin typeface="Book Antiqua" pitchFamily="18" charset="0"/>
              </a:rPr>
              <a:t>pathophysiology</a:t>
            </a:r>
            <a:r>
              <a:rPr lang="en-US" sz="2800" b="1" dirty="0" smtClean="0">
                <a:solidFill>
                  <a:schemeClr val="bg1"/>
                </a:solidFill>
                <a:latin typeface="Book Antiqua" pitchFamily="18" charset="0"/>
              </a:rPr>
              <a:t> of advanced lung cancer associated with dyspnea</a:t>
            </a:r>
          </a:p>
          <a:p>
            <a:pPr algn="ctr">
              <a:lnSpc>
                <a:spcPct val="80000"/>
              </a:lnSpc>
            </a:pPr>
            <a:endParaRPr lang="en-US" sz="2800" b="1" dirty="0" smtClean="0">
              <a:solidFill>
                <a:schemeClr val="bg1"/>
              </a:solidFill>
              <a:latin typeface="Book Antiqua" pitchFamily="18" charset="0"/>
            </a:endParaRPr>
          </a:p>
          <a:p>
            <a:pPr>
              <a:lnSpc>
                <a:spcPct val="80000"/>
              </a:lnSpc>
            </a:pPr>
            <a:endParaRPr lang="en-US" sz="2600" b="1" dirty="0" smtClean="0">
              <a:solidFill>
                <a:schemeClr val="bg1"/>
              </a:solidFill>
              <a:latin typeface="Book Antiqua" pitchFamily="18" charset="0"/>
            </a:endParaRPr>
          </a:p>
          <a:p>
            <a:pPr>
              <a:lnSpc>
                <a:spcPct val="80000"/>
              </a:lnSpc>
            </a:pPr>
            <a:endParaRPr lang="en-US" sz="2600" b="1" dirty="0" smtClean="0">
              <a:solidFill>
                <a:schemeClr val="bg1"/>
              </a:solidFill>
              <a:latin typeface="Book Antiqua" pitchFamily="18" charset="0"/>
            </a:endParaRPr>
          </a:p>
          <a:p>
            <a:pPr>
              <a:lnSpc>
                <a:spcPct val="80000"/>
              </a:lnSpc>
            </a:pPr>
            <a:r>
              <a:rPr lang="en-US" sz="2600" b="1" dirty="0" smtClean="0">
                <a:solidFill>
                  <a:schemeClr val="bg1"/>
                </a:solidFill>
                <a:latin typeface="Book Antiqua" pitchFamily="18" charset="0"/>
              </a:rPr>
              <a:t>At the end of the tutorial the learner will be able to:</a:t>
            </a:r>
          </a:p>
          <a:p>
            <a:pPr>
              <a:lnSpc>
                <a:spcPct val="80000"/>
              </a:lnSpc>
            </a:pPr>
            <a:endParaRPr lang="en-US" sz="2600" b="1" dirty="0" smtClean="0">
              <a:solidFill>
                <a:schemeClr val="bg1"/>
              </a:solidFill>
              <a:latin typeface="Book Antiqua" pitchFamily="18" charset="0"/>
            </a:endParaRPr>
          </a:p>
          <a:p>
            <a:pPr>
              <a:lnSpc>
                <a:spcPct val="80000"/>
              </a:lnSpc>
            </a:pPr>
            <a:endParaRPr lang="en-US" sz="2600" b="1" dirty="0" smtClean="0">
              <a:solidFill>
                <a:schemeClr val="bg1"/>
              </a:solidFill>
              <a:latin typeface="Book Antiqua" pitchFamily="18" charset="0"/>
            </a:endParaRPr>
          </a:p>
          <a:p>
            <a:pPr>
              <a:lnSpc>
                <a:spcPct val="80000"/>
              </a:lnSpc>
              <a:buFont typeface="Arial" charset="0"/>
              <a:buChar char="•"/>
            </a:pPr>
            <a:r>
              <a:rPr lang="en-US" sz="2200" dirty="0" smtClean="0">
                <a:solidFill>
                  <a:schemeClr val="bg1"/>
                </a:solidFill>
                <a:latin typeface="Book Antiqua" pitchFamily="18" charset="0"/>
              </a:rPr>
              <a:t> Identify </a:t>
            </a:r>
            <a:r>
              <a:rPr lang="en-US" sz="2200" dirty="0" err="1" smtClean="0">
                <a:solidFill>
                  <a:schemeClr val="bg1"/>
                </a:solidFill>
                <a:latin typeface="Book Antiqua" pitchFamily="18" charset="0"/>
              </a:rPr>
              <a:t>pathophysiology</a:t>
            </a:r>
            <a:r>
              <a:rPr lang="en-US" sz="2200" dirty="0" smtClean="0">
                <a:solidFill>
                  <a:schemeClr val="bg1"/>
                </a:solidFill>
                <a:latin typeface="Book Antiqua" pitchFamily="18" charset="0"/>
              </a:rPr>
              <a:t> of advanced lung cancer associated with 	dyspnea</a:t>
            </a:r>
          </a:p>
          <a:p>
            <a:pPr>
              <a:lnSpc>
                <a:spcPct val="80000"/>
              </a:lnSpc>
            </a:pPr>
            <a:r>
              <a:rPr lang="en-US" sz="2200" dirty="0" smtClean="0">
                <a:solidFill>
                  <a:schemeClr val="bg1"/>
                </a:solidFill>
                <a:latin typeface="Book Antiqua" pitchFamily="18" charset="0"/>
              </a:rPr>
              <a:t> </a:t>
            </a:r>
          </a:p>
          <a:p>
            <a:pPr>
              <a:lnSpc>
                <a:spcPct val="80000"/>
              </a:lnSpc>
              <a:buFont typeface="Arial" charset="0"/>
              <a:buChar char="•"/>
            </a:pPr>
            <a:r>
              <a:rPr lang="en-US" sz="2200" dirty="0" smtClean="0">
                <a:solidFill>
                  <a:schemeClr val="bg1"/>
                </a:solidFill>
                <a:latin typeface="Book Antiqua" pitchFamily="18" charset="0"/>
              </a:rPr>
              <a:t> Discuss key assessment components of the advanced lung cancer 	patients experiencing dyspnea</a:t>
            </a:r>
          </a:p>
          <a:p>
            <a:pPr>
              <a:lnSpc>
                <a:spcPct val="80000"/>
              </a:lnSpc>
              <a:buFont typeface="Arial" charset="0"/>
              <a:buChar char="•"/>
            </a:pPr>
            <a:endParaRPr lang="en-US" sz="2200" dirty="0" smtClean="0">
              <a:solidFill>
                <a:schemeClr val="bg1"/>
              </a:solidFill>
              <a:latin typeface="Book Antiqua" pitchFamily="18" charset="0"/>
            </a:endParaRPr>
          </a:p>
          <a:p>
            <a:pPr>
              <a:lnSpc>
                <a:spcPct val="80000"/>
              </a:lnSpc>
              <a:buFont typeface="Arial" charset="0"/>
              <a:buChar char="•"/>
            </a:pPr>
            <a:r>
              <a:rPr lang="en-US" sz="2200" dirty="0" smtClean="0">
                <a:solidFill>
                  <a:schemeClr val="bg1"/>
                </a:solidFill>
                <a:latin typeface="Book Antiqua" pitchFamily="18" charset="0"/>
              </a:rPr>
              <a:t> Describe evidence-based interventions for the advanced lung cancer 	patients experiencing dyspnea</a:t>
            </a:r>
          </a:p>
          <a:p>
            <a:pPr>
              <a:lnSpc>
                <a:spcPct val="80000"/>
              </a:lnSpc>
            </a:pPr>
            <a:endParaRPr lang="en-US" sz="2200" b="1" dirty="0" smtClean="0">
              <a:latin typeface="Book Antiqua" pitchFamily="18" charset="0"/>
            </a:endParaRPr>
          </a:p>
        </p:txBody>
      </p:sp>
      <p:sp>
        <p:nvSpPr>
          <p:cNvPr id="3" name="TextBox 2"/>
          <p:cNvSpPr txBox="1"/>
          <p:nvPr/>
        </p:nvSpPr>
        <p:spPr>
          <a:xfrm>
            <a:off x="1237877" y="0"/>
            <a:ext cx="6747938" cy="769441"/>
          </a:xfrm>
          <a:prstGeom prst="rect">
            <a:avLst/>
          </a:prstGeom>
          <a:noFill/>
        </p:spPr>
        <p:txBody>
          <a:bodyPr wrap="none" rtlCol="0">
            <a:spAutoFit/>
          </a:bodyPr>
          <a:lstStyle/>
          <a:p>
            <a:pPr algn="ctr"/>
            <a:r>
              <a:rPr lang="en-US" sz="4400" b="1" u="sng" dirty="0" smtClean="0">
                <a:solidFill>
                  <a:schemeClr val="bg1"/>
                </a:solidFill>
              </a:rPr>
              <a:t>PURPOSE &amp; OUTCOMES</a:t>
            </a:r>
            <a:endParaRPr lang="en-US" sz="4400" b="1" u="sng"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pPr algn="ctr"/>
            <a:r>
              <a:rPr lang="en-US" sz="6000" b="1" u="sng" dirty="0" smtClean="0">
                <a:solidFill>
                  <a:schemeClr val="bg1"/>
                </a:solidFill>
              </a:rPr>
              <a:t>DIRECT</a:t>
            </a:r>
            <a:r>
              <a:rPr lang="en-US" sz="6000" dirty="0" smtClean="0">
                <a:solidFill>
                  <a:schemeClr val="bg1"/>
                </a:solidFill>
              </a:rPr>
              <a:t> </a:t>
            </a:r>
            <a:endParaRPr lang="en-US" u="sng" dirty="0">
              <a:solidFill>
                <a:schemeClr val="bg1"/>
              </a:solidFill>
            </a:endParaRPr>
          </a:p>
        </p:txBody>
      </p:sp>
      <p:sp>
        <p:nvSpPr>
          <p:cNvPr id="4" name="TextBox 3"/>
          <p:cNvSpPr txBox="1"/>
          <p:nvPr/>
        </p:nvSpPr>
        <p:spPr>
          <a:xfrm>
            <a:off x="0" y="1066800"/>
            <a:ext cx="7543800" cy="2031325"/>
          </a:xfrm>
          <a:prstGeom prst="rect">
            <a:avLst/>
          </a:prstGeom>
          <a:noFill/>
        </p:spPr>
        <p:txBody>
          <a:bodyPr wrap="square" rtlCol="0">
            <a:spAutoFit/>
          </a:bodyPr>
          <a:lstStyle/>
          <a:p>
            <a:pPr>
              <a:buFontTx/>
              <a:buChar char="-"/>
            </a:pPr>
            <a:r>
              <a:rPr lang="en-US" dirty="0" smtClean="0">
                <a:solidFill>
                  <a:schemeClr val="bg1"/>
                </a:solidFill>
              </a:rPr>
              <a:t>Primary or metastatic cancer to lung</a:t>
            </a:r>
          </a:p>
          <a:p>
            <a:endParaRPr lang="en-US" dirty="0" smtClean="0">
              <a:solidFill>
                <a:schemeClr val="bg1"/>
              </a:solidFill>
            </a:endParaRPr>
          </a:p>
          <a:p>
            <a:pPr>
              <a:buFontTx/>
              <a:buChar char="-"/>
            </a:pPr>
            <a:r>
              <a:rPr lang="en-US" dirty="0" smtClean="0">
                <a:solidFill>
                  <a:schemeClr val="bg1"/>
                </a:solidFill>
              </a:rPr>
              <a:t> Pleural tumor</a:t>
            </a:r>
          </a:p>
          <a:p>
            <a:endParaRPr lang="en-US" dirty="0" smtClean="0">
              <a:solidFill>
                <a:schemeClr val="bg1"/>
              </a:solidFill>
            </a:endParaRPr>
          </a:p>
          <a:p>
            <a:pPr>
              <a:buFontTx/>
              <a:buChar char="-"/>
            </a:pPr>
            <a:r>
              <a:rPr lang="en-US" dirty="0" smtClean="0">
                <a:solidFill>
                  <a:schemeClr val="bg1"/>
                </a:solidFill>
              </a:rPr>
              <a:t> </a:t>
            </a:r>
            <a:r>
              <a:rPr lang="en-US" dirty="0" smtClean="0">
                <a:solidFill>
                  <a:schemeClr val="bg1"/>
                </a:solidFill>
                <a:hlinkClick r:id="rId2" action="ppaction://hlinksldjump" tooltip="Fluid accumulating around the heart causing the heart to pump faster and harder.  With increase workload, means increase respiratory rate, which can cause dyspnea."/>
              </a:rPr>
              <a:t>Pericardial effusion</a:t>
            </a:r>
            <a:endParaRPr lang="en-US" dirty="0" smtClean="0">
              <a:solidFill>
                <a:schemeClr val="bg1"/>
              </a:solidFill>
            </a:endParaRPr>
          </a:p>
          <a:p>
            <a:pPr>
              <a:buFontTx/>
              <a:buChar char="-"/>
            </a:pPr>
            <a:endParaRPr lang="en-US" dirty="0" smtClean="0">
              <a:solidFill>
                <a:schemeClr val="bg1"/>
              </a:solidFill>
              <a:hlinkClick r:id="rId2" action="ppaction://hlinksldjump" tooltip="Excess fluid draining into the space membrane lining the abdomen.  This fluid can push against the diaghram and aggrevate dyspnea."/>
            </a:endParaRPr>
          </a:p>
          <a:p>
            <a:pPr>
              <a:buFontTx/>
              <a:buChar char="-"/>
            </a:pPr>
            <a:r>
              <a:rPr lang="en-US" dirty="0" smtClean="0">
                <a:solidFill>
                  <a:schemeClr val="bg1"/>
                </a:solidFill>
                <a:hlinkClick r:id="rId2" action="ppaction://hlinksldjump" tooltip="Accumulation of serous fluid in the peritoneal cavity.  This fluid can push against the diaghram and cause dyspnea."/>
              </a:rPr>
              <a:t> </a:t>
            </a:r>
            <a:r>
              <a:rPr lang="en-US" dirty="0" err="1" smtClean="0">
                <a:solidFill>
                  <a:schemeClr val="bg1"/>
                </a:solidFill>
                <a:hlinkClick r:id="rId2" action="ppaction://hlinksldjump" tooltip="Accumulation of serous fluid in the peritoneal cavity.  This fluid can push against the diaghram and cause dyspnea."/>
              </a:rPr>
              <a:t>Ascites</a:t>
            </a:r>
            <a:endParaRPr lang="en-US" dirty="0">
              <a:solidFill>
                <a:schemeClr val="bg1"/>
              </a:solidFill>
            </a:endParaRPr>
          </a:p>
        </p:txBody>
      </p:sp>
      <p:pic>
        <p:nvPicPr>
          <p:cNvPr id="5" name="Picture 4" descr="1574R-018830A.jpg"/>
          <p:cNvPicPr>
            <a:picLocks noChangeAspect="1"/>
          </p:cNvPicPr>
          <p:nvPr/>
        </p:nvPicPr>
        <p:blipFill>
          <a:blip r:embed="rId3" cstate="print"/>
          <a:stretch>
            <a:fillRect/>
          </a:stretch>
        </p:blipFill>
        <p:spPr>
          <a:xfrm>
            <a:off x="6629400" y="1"/>
            <a:ext cx="2514600" cy="1943548"/>
          </a:xfrm>
          <a:prstGeom prst="rect">
            <a:avLst/>
          </a:prstGeom>
        </p:spPr>
      </p:pic>
      <p:sp>
        <p:nvSpPr>
          <p:cNvPr id="6" name="TextBox 5"/>
          <p:cNvSpPr txBox="1"/>
          <p:nvPr/>
        </p:nvSpPr>
        <p:spPr>
          <a:xfrm>
            <a:off x="6583684" y="1981200"/>
            <a:ext cx="2560316" cy="230832"/>
          </a:xfrm>
          <a:prstGeom prst="rect">
            <a:avLst/>
          </a:prstGeom>
          <a:noFill/>
        </p:spPr>
        <p:txBody>
          <a:bodyPr wrap="none" rtlCol="0">
            <a:spAutoFit/>
          </a:bodyPr>
          <a:lstStyle/>
          <a:p>
            <a:r>
              <a:rPr lang="en-US" sz="900" dirty="0" smtClean="0">
                <a:solidFill>
                  <a:schemeClr val="bg1"/>
                </a:solidFill>
              </a:rPr>
              <a:t>Permission from http://images.wellcome.ac.uk/</a:t>
            </a:r>
            <a:endParaRPr lang="en-US" sz="900" dirty="0">
              <a:solidFill>
                <a:schemeClr val="bg1"/>
              </a:solidFill>
            </a:endParaRPr>
          </a:p>
        </p:txBody>
      </p:sp>
      <p:sp>
        <p:nvSpPr>
          <p:cNvPr id="7" name="TextBox 6"/>
          <p:cNvSpPr txBox="1"/>
          <p:nvPr/>
        </p:nvSpPr>
        <p:spPr>
          <a:xfrm>
            <a:off x="0" y="6096000"/>
            <a:ext cx="1293239" cy="276999"/>
          </a:xfrm>
          <a:prstGeom prst="rect">
            <a:avLst/>
          </a:prstGeom>
          <a:noFill/>
        </p:spPr>
        <p:txBody>
          <a:bodyPr wrap="none" rtlCol="0">
            <a:spAutoFit/>
          </a:bodyPr>
          <a:lstStyle/>
          <a:p>
            <a:r>
              <a:rPr lang="en-US" sz="1200" dirty="0" smtClean="0">
                <a:solidFill>
                  <a:schemeClr val="bg1"/>
                </a:solidFill>
              </a:rPr>
              <a:t>Tyson, L.  (2006)</a:t>
            </a:r>
            <a:endParaRPr lang="en-US" sz="1200" dirty="0">
              <a:solidFill>
                <a:schemeClr val="bg1"/>
              </a:solidFill>
            </a:endParaRPr>
          </a:p>
        </p:txBody>
      </p:sp>
      <p:sp>
        <p:nvSpPr>
          <p:cNvPr id="8" name="TextBox 7"/>
          <p:cNvSpPr txBox="1"/>
          <p:nvPr/>
        </p:nvSpPr>
        <p:spPr>
          <a:xfrm>
            <a:off x="0" y="3048000"/>
            <a:ext cx="9144000" cy="1015663"/>
          </a:xfrm>
          <a:prstGeom prst="rect">
            <a:avLst/>
          </a:prstGeom>
          <a:noFill/>
        </p:spPr>
        <p:txBody>
          <a:bodyPr wrap="square" rtlCol="0">
            <a:spAutoFit/>
          </a:bodyPr>
          <a:lstStyle/>
          <a:p>
            <a:pPr algn="ctr"/>
            <a:r>
              <a:rPr lang="en-US" sz="6000" b="1" u="sng" dirty="0" smtClean="0">
                <a:solidFill>
                  <a:schemeClr val="bg1"/>
                </a:solidFill>
              </a:rPr>
              <a:t>INDIRECT</a:t>
            </a:r>
            <a:endParaRPr lang="en-US" sz="6000" b="1" u="sng" dirty="0">
              <a:solidFill>
                <a:schemeClr val="bg1"/>
              </a:solidFill>
            </a:endParaRPr>
          </a:p>
        </p:txBody>
      </p:sp>
      <p:sp>
        <p:nvSpPr>
          <p:cNvPr id="9" name="TextBox 8"/>
          <p:cNvSpPr txBox="1"/>
          <p:nvPr/>
        </p:nvSpPr>
        <p:spPr>
          <a:xfrm>
            <a:off x="0" y="4038600"/>
            <a:ext cx="2169312" cy="2308324"/>
          </a:xfrm>
          <a:prstGeom prst="rect">
            <a:avLst/>
          </a:prstGeom>
          <a:noFill/>
        </p:spPr>
        <p:txBody>
          <a:bodyPr wrap="none" rtlCol="0">
            <a:spAutoFit/>
          </a:bodyPr>
          <a:lstStyle/>
          <a:p>
            <a:pPr>
              <a:buFontTx/>
              <a:buChar char="-"/>
            </a:pPr>
            <a:r>
              <a:rPr lang="en-US" dirty="0" smtClean="0">
                <a:solidFill>
                  <a:schemeClr val="bg1"/>
                </a:solidFill>
                <a:hlinkClick r:id="rId2" action="ppaction://hlinksldjump" tooltip="Low hemoglobin in the blood which means less oxygen, which can cause shortness of breath."/>
              </a:rPr>
              <a:t>Anemia </a:t>
            </a:r>
            <a:endParaRPr lang="en-US" dirty="0" smtClean="0">
              <a:solidFill>
                <a:schemeClr val="bg1"/>
              </a:solidFill>
            </a:endParaRPr>
          </a:p>
          <a:p>
            <a:endParaRPr lang="en-US" dirty="0" smtClean="0">
              <a:solidFill>
                <a:schemeClr val="bg1"/>
              </a:solidFill>
            </a:endParaRPr>
          </a:p>
          <a:p>
            <a:pPr>
              <a:buFontTx/>
              <a:buChar char="-"/>
            </a:pPr>
            <a:r>
              <a:rPr lang="en-US" dirty="0" smtClean="0">
                <a:solidFill>
                  <a:schemeClr val="bg1"/>
                </a:solidFill>
                <a:hlinkClick r:id="rId2" action="ppaction://hlinksldjump" tooltip="Infection within the lungs. Advanced lung cancer patients are already compromised, which means less ability to perfuse oxygen to other parts of the body, which can cause dyspnea."/>
              </a:rPr>
              <a:t>Pneumonia</a:t>
            </a:r>
            <a:endParaRPr lang="en-US" dirty="0" smtClean="0">
              <a:solidFill>
                <a:schemeClr val="bg1"/>
              </a:solidFill>
            </a:endParaRPr>
          </a:p>
          <a:p>
            <a:pPr>
              <a:buFontTx/>
              <a:buChar char="-"/>
            </a:pPr>
            <a:endParaRPr lang="en-US" dirty="0" smtClean="0">
              <a:solidFill>
                <a:schemeClr val="bg1"/>
              </a:solidFill>
            </a:endParaRPr>
          </a:p>
          <a:p>
            <a:pPr>
              <a:buFontTx/>
              <a:buChar char="-"/>
            </a:pPr>
            <a:r>
              <a:rPr lang="en-US" dirty="0" smtClean="0">
                <a:solidFill>
                  <a:schemeClr val="bg1"/>
                </a:solidFill>
              </a:rPr>
              <a:t> </a:t>
            </a:r>
            <a:r>
              <a:rPr lang="en-US" dirty="0" smtClean="0">
                <a:solidFill>
                  <a:schemeClr val="bg1"/>
                </a:solidFill>
                <a:hlinkClick r:id="rId2" action="ppaction://hlinksldjump" tooltip="A blood clot forming within the lungs.  Sign and symptoms associated with a PE is dyspnea."/>
              </a:rPr>
              <a:t>Pulmonary emboli</a:t>
            </a:r>
            <a:endParaRPr lang="en-US" dirty="0" smtClean="0">
              <a:solidFill>
                <a:schemeClr val="bg1"/>
              </a:solidFill>
            </a:endParaRPr>
          </a:p>
          <a:p>
            <a:pPr>
              <a:buFontTx/>
              <a:buChar char="-"/>
            </a:pPr>
            <a:endParaRPr lang="en-US" dirty="0" smtClean="0">
              <a:solidFill>
                <a:schemeClr val="bg1"/>
              </a:solidFill>
              <a:hlinkClick r:id="rId2" action="ppaction://hlinksldjump" tooltip="Wasting of muscle mass, which can increase overall weakness &amp; exacerbate dyspnea."/>
            </a:endParaRPr>
          </a:p>
          <a:p>
            <a:pPr>
              <a:buFontTx/>
              <a:buChar char="-"/>
            </a:pPr>
            <a:r>
              <a:rPr lang="en-US" dirty="0" smtClean="0">
                <a:solidFill>
                  <a:schemeClr val="bg1"/>
                </a:solidFill>
                <a:hlinkClick r:id="rId2" action="ppaction://hlinksldjump" tooltip="Wasting of muscle mass, which can increase overall weakness &amp; exacerbate dyspnea."/>
              </a:rPr>
              <a:t> </a:t>
            </a:r>
            <a:r>
              <a:rPr lang="en-US" dirty="0" err="1" smtClean="0">
                <a:solidFill>
                  <a:schemeClr val="bg1"/>
                </a:solidFill>
                <a:hlinkClick r:id="rId2" action="ppaction://hlinksldjump" tooltip="Wasting of muscle mass, which can increase overall weakness &amp; exacerbate dyspnea."/>
              </a:rPr>
              <a:t>Cachexia</a:t>
            </a:r>
            <a:endParaRPr lang="en-US" dirty="0" smtClean="0">
              <a:solidFill>
                <a:schemeClr val="bg1"/>
              </a:solidFill>
            </a:endParaRPr>
          </a:p>
          <a:p>
            <a:endParaRPr lang="en-US" dirty="0"/>
          </a:p>
        </p:txBody>
      </p:sp>
      <p:pic>
        <p:nvPicPr>
          <p:cNvPr id="10" name="Picture 3" descr="C:\Documents and Settings\cindy stegman\Temporary Internet Files\Content.IE5\TRL57TMG\MCj03590490000[1].wmf"/>
          <p:cNvPicPr>
            <a:picLocks noChangeAspect="1" noChangeArrowheads="1"/>
          </p:cNvPicPr>
          <p:nvPr/>
        </p:nvPicPr>
        <p:blipFill>
          <a:blip r:embed="rId4" cstate="print"/>
          <a:srcRect/>
          <a:stretch>
            <a:fillRect/>
          </a:stretch>
        </p:blipFill>
        <p:spPr bwMode="auto">
          <a:xfrm>
            <a:off x="6400800" y="3581400"/>
            <a:ext cx="2470252" cy="256760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23330"/>
          </a:xfrm>
          <a:prstGeom prst="rect">
            <a:avLst/>
          </a:prstGeom>
          <a:noFill/>
        </p:spPr>
        <p:txBody>
          <a:bodyPr wrap="square" rtlCol="0">
            <a:spAutoFit/>
          </a:bodyPr>
          <a:lstStyle/>
          <a:p>
            <a:pPr algn="ctr"/>
            <a:r>
              <a:rPr lang="en-US" sz="5400" dirty="0" smtClean="0">
                <a:solidFill>
                  <a:schemeClr val="bg1"/>
                </a:solidFill>
              </a:rPr>
              <a:t>Dyspnea from </a:t>
            </a:r>
            <a:r>
              <a:rPr lang="en-US" sz="5400" b="1" dirty="0" smtClean="0">
                <a:solidFill>
                  <a:schemeClr val="bg1"/>
                </a:solidFill>
              </a:rPr>
              <a:t>Treatment</a:t>
            </a:r>
            <a:r>
              <a:rPr lang="en-US" sz="5400" dirty="0" smtClean="0">
                <a:solidFill>
                  <a:schemeClr val="bg1"/>
                </a:solidFill>
              </a:rPr>
              <a:t> </a:t>
            </a:r>
            <a:endParaRPr lang="en-US" sz="5400" dirty="0">
              <a:solidFill>
                <a:schemeClr val="bg1"/>
              </a:solidFill>
            </a:endParaRPr>
          </a:p>
        </p:txBody>
      </p:sp>
      <p:sp>
        <p:nvSpPr>
          <p:cNvPr id="5" name="TextBox 4"/>
          <p:cNvSpPr txBox="1"/>
          <p:nvPr/>
        </p:nvSpPr>
        <p:spPr>
          <a:xfrm>
            <a:off x="0" y="1143000"/>
            <a:ext cx="8763000" cy="1785104"/>
          </a:xfrm>
          <a:prstGeom prst="rect">
            <a:avLst/>
          </a:prstGeom>
          <a:noFill/>
        </p:spPr>
        <p:txBody>
          <a:bodyPr wrap="square" rtlCol="0">
            <a:spAutoFit/>
          </a:bodyPr>
          <a:lstStyle/>
          <a:p>
            <a:r>
              <a:rPr lang="en-US" sz="2200" b="1" dirty="0" smtClean="0">
                <a:solidFill>
                  <a:schemeClr val="bg1"/>
                </a:solidFill>
              </a:rPr>
              <a:t>1)    Surgery</a:t>
            </a:r>
          </a:p>
          <a:p>
            <a:endParaRPr lang="en-US" sz="2200" b="1" dirty="0" smtClean="0">
              <a:solidFill>
                <a:schemeClr val="bg1"/>
              </a:solidFill>
            </a:endParaRPr>
          </a:p>
          <a:p>
            <a:r>
              <a:rPr lang="en-US" sz="2200" b="1" dirty="0" smtClean="0">
                <a:solidFill>
                  <a:schemeClr val="bg1"/>
                </a:solidFill>
              </a:rPr>
              <a:t>2)   Radiation  (which can cause)</a:t>
            </a:r>
          </a:p>
          <a:p>
            <a:pPr lvl="1">
              <a:buFontTx/>
              <a:buChar char="-"/>
            </a:pPr>
            <a:r>
              <a:rPr lang="en-US" sz="2200" b="1" dirty="0" smtClean="0"/>
              <a:t> </a:t>
            </a:r>
            <a:r>
              <a:rPr lang="en-US" sz="2200" b="1" dirty="0" smtClean="0">
                <a:solidFill>
                  <a:srgbClr val="FFFF00"/>
                </a:solidFill>
              </a:rPr>
              <a:t>-  </a:t>
            </a:r>
            <a:r>
              <a:rPr lang="en-US" sz="2200" b="1" dirty="0" smtClean="0">
                <a:hlinkClick r:id="rId2" action="ppaction://hlinksldjump" tooltip="Inflammation of the lung"/>
              </a:rPr>
              <a:t>Pulmonary Pneumonitis  </a:t>
            </a:r>
            <a:endParaRPr lang="en-US" sz="2200" b="1" dirty="0" smtClean="0"/>
          </a:p>
          <a:p>
            <a:pPr lvl="1">
              <a:buFontTx/>
              <a:buChar char="-"/>
            </a:pPr>
            <a:r>
              <a:rPr lang="en-US" sz="2200" b="1" dirty="0" smtClean="0"/>
              <a:t> </a:t>
            </a:r>
            <a:r>
              <a:rPr lang="en-US" sz="2200" b="1" dirty="0" smtClean="0">
                <a:solidFill>
                  <a:srgbClr val="FFFF00"/>
                </a:solidFill>
              </a:rPr>
              <a:t>-  </a:t>
            </a:r>
            <a:r>
              <a:rPr lang="en-US" sz="2200" b="1" dirty="0" smtClean="0">
                <a:hlinkClick r:id="rId2" action="ppaction://hlinksldjump" tooltip="Scarring throughout the lungs, which decreases the ability for the lungs to tranfer oxygen to the body. (http://www.medterms.com/script/main/art.asp?articlekey=10871)"/>
              </a:rPr>
              <a:t>Pulmonary fibrosis</a:t>
            </a:r>
            <a:endParaRPr lang="en-US" sz="2200" b="1" dirty="0" smtClean="0"/>
          </a:p>
        </p:txBody>
      </p:sp>
      <p:sp>
        <p:nvSpPr>
          <p:cNvPr id="7" name="TextBox 6"/>
          <p:cNvSpPr txBox="1"/>
          <p:nvPr/>
        </p:nvSpPr>
        <p:spPr>
          <a:xfrm>
            <a:off x="0" y="6096000"/>
            <a:ext cx="2520242" cy="230832"/>
          </a:xfrm>
          <a:prstGeom prst="rect">
            <a:avLst/>
          </a:prstGeom>
          <a:noFill/>
        </p:spPr>
        <p:txBody>
          <a:bodyPr wrap="none" rtlCol="0">
            <a:spAutoFit/>
          </a:bodyPr>
          <a:lstStyle/>
          <a:p>
            <a:r>
              <a:rPr lang="en-US" sz="900" dirty="0" err="1" smtClean="0">
                <a:solidFill>
                  <a:schemeClr val="bg1"/>
                </a:solidFill>
              </a:rPr>
              <a:t>Polovich</a:t>
            </a:r>
            <a:r>
              <a:rPr lang="en-US" sz="900" dirty="0" smtClean="0">
                <a:solidFill>
                  <a:schemeClr val="bg1"/>
                </a:solidFill>
              </a:rPr>
              <a:t>, M., </a:t>
            </a:r>
            <a:r>
              <a:rPr lang="en-US" sz="900" dirty="0" err="1" smtClean="0">
                <a:solidFill>
                  <a:schemeClr val="bg1"/>
                </a:solidFill>
              </a:rPr>
              <a:t>Whitford</a:t>
            </a:r>
            <a:r>
              <a:rPr lang="en-US" sz="900" dirty="0" smtClean="0">
                <a:solidFill>
                  <a:schemeClr val="bg1"/>
                </a:solidFill>
              </a:rPr>
              <a:t>, J., &amp; Olsen, M.  (2009).</a:t>
            </a:r>
            <a:endParaRPr lang="en-US" sz="900" dirty="0">
              <a:solidFill>
                <a:schemeClr val="bg1"/>
              </a:solidFill>
            </a:endParaRPr>
          </a:p>
        </p:txBody>
      </p:sp>
      <p:pic>
        <p:nvPicPr>
          <p:cNvPr id="10" name="Picture 2" descr="C:\Program Files\Microsoft Office\MEDIA\CAGCAT10\j0199755.wmf"/>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5638800" y="990600"/>
            <a:ext cx="2007998" cy="2049521"/>
          </a:xfrm>
          <a:prstGeom prst="rect">
            <a:avLst/>
          </a:prstGeom>
          <a:noFill/>
          <a:ln>
            <a:noFill/>
          </a:ln>
        </p:spPr>
      </p:pic>
      <p:sp>
        <p:nvSpPr>
          <p:cNvPr id="11" name="TextBox 10"/>
          <p:cNvSpPr txBox="1"/>
          <p:nvPr/>
        </p:nvSpPr>
        <p:spPr>
          <a:xfrm>
            <a:off x="7543800" y="25146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
        <p:nvSpPr>
          <p:cNvPr id="12" name="TextBox 11"/>
          <p:cNvSpPr txBox="1"/>
          <p:nvPr/>
        </p:nvSpPr>
        <p:spPr>
          <a:xfrm>
            <a:off x="0" y="3276600"/>
            <a:ext cx="7282058" cy="2939266"/>
          </a:xfrm>
          <a:prstGeom prst="rect">
            <a:avLst/>
          </a:prstGeom>
          <a:noFill/>
        </p:spPr>
        <p:txBody>
          <a:bodyPr wrap="none" rtlCol="0">
            <a:spAutoFit/>
          </a:bodyPr>
          <a:lstStyle/>
          <a:p>
            <a:r>
              <a:rPr lang="en-US" sz="2200" b="1" dirty="0" smtClean="0">
                <a:solidFill>
                  <a:schemeClr val="bg1"/>
                </a:solidFill>
              </a:rPr>
              <a:t>3)  Chemotherapy  agents that can either cause: </a:t>
            </a:r>
          </a:p>
          <a:p>
            <a:pPr>
              <a:buFontTx/>
              <a:buChar char="-"/>
            </a:pPr>
            <a:endParaRPr lang="en-US" sz="2200" dirty="0" smtClean="0">
              <a:solidFill>
                <a:schemeClr val="bg1"/>
              </a:solidFill>
            </a:endParaRPr>
          </a:p>
          <a:p>
            <a:pPr marL="800100" lvl="1" indent="-342900"/>
            <a:r>
              <a:rPr lang="en-US" sz="2200" b="1" dirty="0" smtClean="0">
                <a:solidFill>
                  <a:srgbClr val="FFC000"/>
                </a:solidFill>
              </a:rPr>
              <a:t>-     Pulmonary Edema</a:t>
            </a:r>
          </a:p>
          <a:p>
            <a:pPr marL="342900" indent="-342900"/>
            <a:r>
              <a:rPr lang="en-US" b="1" dirty="0" smtClean="0">
                <a:solidFill>
                  <a:schemeClr val="bg1"/>
                </a:solidFill>
              </a:rPr>
              <a:t>		</a:t>
            </a:r>
            <a:r>
              <a:rPr lang="en-US" dirty="0" err="1" smtClean="0">
                <a:solidFill>
                  <a:schemeClr val="bg1"/>
                </a:solidFill>
              </a:rPr>
              <a:t>Cytoxan</a:t>
            </a:r>
            <a:r>
              <a:rPr lang="en-US" dirty="0" smtClean="0">
                <a:solidFill>
                  <a:schemeClr val="bg1"/>
                </a:solidFill>
              </a:rPr>
              <a:t>, </a:t>
            </a:r>
            <a:r>
              <a:rPr lang="en-US" dirty="0" err="1" smtClean="0">
                <a:solidFill>
                  <a:schemeClr val="bg1"/>
                </a:solidFill>
              </a:rPr>
              <a:t>Gemzar</a:t>
            </a:r>
            <a:r>
              <a:rPr lang="en-US" dirty="0" smtClean="0">
                <a:solidFill>
                  <a:schemeClr val="bg1"/>
                </a:solidFill>
              </a:rPr>
              <a:t>, </a:t>
            </a:r>
            <a:r>
              <a:rPr lang="en-US" dirty="0" err="1" smtClean="0">
                <a:solidFill>
                  <a:schemeClr val="bg1"/>
                </a:solidFill>
              </a:rPr>
              <a:t>Methotrexate</a:t>
            </a:r>
            <a:r>
              <a:rPr lang="en-US" dirty="0" smtClean="0">
                <a:solidFill>
                  <a:schemeClr val="bg1"/>
                </a:solidFill>
              </a:rPr>
              <a:t>, </a:t>
            </a:r>
            <a:r>
              <a:rPr lang="en-US" dirty="0" err="1" smtClean="0">
                <a:solidFill>
                  <a:schemeClr val="bg1"/>
                </a:solidFill>
              </a:rPr>
              <a:t>Mitomycin</a:t>
            </a:r>
            <a:endParaRPr lang="en-US" dirty="0" smtClean="0">
              <a:solidFill>
                <a:schemeClr val="bg1"/>
              </a:solidFill>
            </a:endParaRPr>
          </a:p>
          <a:p>
            <a:pPr marL="342900" indent="-342900"/>
            <a:endParaRPr lang="en-US" b="1" dirty="0" smtClean="0">
              <a:solidFill>
                <a:srgbClr val="FFC000"/>
              </a:solidFill>
            </a:endParaRPr>
          </a:p>
          <a:p>
            <a:pPr marL="342900" indent="-342900"/>
            <a:r>
              <a:rPr lang="en-US" b="1" dirty="0" smtClean="0">
                <a:solidFill>
                  <a:srgbClr val="FFC000"/>
                </a:solidFill>
              </a:rPr>
              <a:t>	  </a:t>
            </a:r>
            <a:r>
              <a:rPr lang="en-US" sz="2200" b="1" dirty="0" smtClean="0">
                <a:solidFill>
                  <a:srgbClr val="FFC000"/>
                </a:solidFill>
              </a:rPr>
              <a:t>-     Pulmonary </a:t>
            </a:r>
            <a:r>
              <a:rPr lang="en-US" sz="2200" b="1" dirty="0" err="1" smtClean="0">
                <a:solidFill>
                  <a:srgbClr val="FFC000"/>
                </a:solidFill>
              </a:rPr>
              <a:t>Pneumonitis</a:t>
            </a:r>
            <a:r>
              <a:rPr lang="en-US" sz="2200" b="1" dirty="0" smtClean="0">
                <a:solidFill>
                  <a:srgbClr val="FFC000"/>
                </a:solidFill>
              </a:rPr>
              <a:t>/Fibrosis</a:t>
            </a:r>
          </a:p>
          <a:p>
            <a:pPr marL="342900" indent="-342900"/>
            <a:r>
              <a:rPr lang="en-US" b="1" dirty="0" smtClean="0">
                <a:solidFill>
                  <a:schemeClr val="bg1"/>
                </a:solidFill>
              </a:rPr>
              <a:t>		</a:t>
            </a:r>
            <a:r>
              <a:rPr lang="en-US" b="1" dirty="0" err="1" smtClean="0">
                <a:solidFill>
                  <a:schemeClr val="bg1"/>
                </a:solidFill>
              </a:rPr>
              <a:t>Cytoxan</a:t>
            </a:r>
            <a:r>
              <a:rPr lang="en-US" b="1" dirty="0" smtClean="0">
                <a:solidFill>
                  <a:schemeClr val="bg1"/>
                </a:solidFill>
              </a:rPr>
              <a:t> (</a:t>
            </a:r>
            <a:r>
              <a:rPr lang="en-US" i="1" dirty="0" smtClean="0">
                <a:solidFill>
                  <a:schemeClr val="bg1"/>
                </a:solidFill>
              </a:rPr>
              <a:t>later development</a:t>
            </a:r>
            <a:r>
              <a:rPr lang="en-US" b="1" dirty="0" smtClean="0">
                <a:solidFill>
                  <a:schemeClr val="bg1"/>
                </a:solidFill>
              </a:rPr>
              <a:t>), </a:t>
            </a:r>
            <a:r>
              <a:rPr lang="en-US" b="1" dirty="0" err="1" smtClean="0">
                <a:solidFill>
                  <a:schemeClr val="bg1"/>
                </a:solidFill>
              </a:rPr>
              <a:t>Gemzar</a:t>
            </a:r>
            <a:r>
              <a:rPr lang="en-US" b="1" dirty="0" smtClean="0">
                <a:solidFill>
                  <a:schemeClr val="bg1"/>
                </a:solidFill>
              </a:rPr>
              <a:t> (</a:t>
            </a:r>
            <a:r>
              <a:rPr lang="en-US" i="1" dirty="0" smtClean="0">
                <a:solidFill>
                  <a:schemeClr val="bg1"/>
                </a:solidFill>
              </a:rPr>
              <a:t>later sign of fibrosis</a:t>
            </a:r>
            <a:r>
              <a:rPr lang="en-US" b="1" dirty="0" smtClean="0">
                <a:solidFill>
                  <a:schemeClr val="bg1"/>
                </a:solidFill>
              </a:rPr>
              <a:t>), </a:t>
            </a:r>
          </a:p>
          <a:p>
            <a:pPr marL="342900" indent="-342900"/>
            <a:r>
              <a:rPr lang="en-US" b="1" dirty="0" smtClean="0">
                <a:solidFill>
                  <a:schemeClr val="bg1"/>
                </a:solidFill>
              </a:rPr>
              <a:t>		</a:t>
            </a:r>
            <a:r>
              <a:rPr lang="en-US" b="1" dirty="0" err="1" smtClean="0">
                <a:solidFill>
                  <a:schemeClr val="bg1"/>
                </a:solidFill>
              </a:rPr>
              <a:t>Bleomycin</a:t>
            </a:r>
            <a:r>
              <a:rPr lang="en-US" b="1" dirty="0" smtClean="0">
                <a:solidFill>
                  <a:schemeClr val="bg1"/>
                </a:solidFill>
              </a:rPr>
              <a:t> (</a:t>
            </a:r>
            <a:r>
              <a:rPr lang="en-US" i="1" dirty="0" smtClean="0">
                <a:solidFill>
                  <a:schemeClr val="bg1"/>
                </a:solidFill>
              </a:rPr>
              <a:t>Pneumonitis</a:t>
            </a:r>
            <a:r>
              <a:rPr lang="en-US" b="1" dirty="0" smtClean="0">
                <a:solidFill>
                  <a:schemeClr val="bg1"/>
                </a:solidFill>
              </a:rPr>
              <a:t>), </a:t>
            </a:r>
            <a:r>
              <a:rPr lang="en-US" b="1" dirty="0" err="1" smtClean="0">
                <a:solidFill>
                  <a:schemeClr val="bg1"/>
                </a:solidFill>
              </a:rPr>
              <a:t>Methotrexate</a:t>
            </a:r>
            <a:r>
              <a:rPr lang="en-US" b="1" dirty="0" smtClean="0">
                <a:solidFill>
                  <a:schemeClr val="bg1"/>
                </a:solidFill>
              </a:rPr>
              <a:t>, </a:t>
            </a:r>
            <a:r>
              <a:rPr lang="en-US" b="1" dirty="0" err="1" smtClean="0">
                <a:solidFill>
                  <a:schemeClr val="bg1"/>
                </a:solidFill>
              </a:rPr>
              <a:t>Carmustine</a:t>
            </a:r>
            <a:endParaRPr lang="en-US" b="1" dirty="0" smtClean="0">
              <a:solidFill>
                <a:schemeClr val="bg1"/>
              </a:solidFill>
            </a:endParaRPr>
          </a:p>
          <a:p>
            <a:pPr>
              <a:buFontTx/>
              <a:buChar char="-"/>
            </a:pPr>
            <a:endParaRPr lang="en-US" sz="2200"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5943600" cy="3108543"/>
          </a:xfrm>
          <a:prstGeom prst="rect">
            <a:avLst/>
          </a:prstGeom>
        </p:spPr>
        <p:txBody>
          <a:bodyPr wrap="square">
            <a:spAutoFit/>
          </a:bodyPr>
          <a:lstStyle/>
          <a:p>
            <a:r>
              <a:rPr lang="en-US" sz="3600" b="1" i="1" dirty="0" smtClean="0">
                <a:solidFill>
                  <a:schemeClr val="bg1"/>
                </a:solidFill>
              </a:rPr>
              <a:t> </a:t>
            </a:r>
          </a:p>
          <a:p>
            <a:pPr>
              <a:buFontTx/>
              <a:buChar char="-"/>
            </a:pPr>
            <a:r>
              <a:rPr lang="en-US" sz="3200" dirty="0" smtClean="0">
                <a:solidFill>
                  <a:schemeClr val="bg1"/>
                </a:solidFill>
              </a:rPr>
              <a:t> </a:t>
            </a:r>
            <a:r>
              <a:rPr lang="en-US" sz="3200" dirty="0" smtClean="0">
                <a:solidFill>
                  <a:schemeClr val="bg1"/>
                </a:solidFill>
                <a:hlinkClick r:id="rId2" action="ppaction://hlinksldjump" tooltip="Obesity can increase the workload in breathing and exacerbate dyspnea in an individual"/>
              </a:rPr>
              <a:t>Obesity</a:t>
            </a:r>
            <a:endParaRPr lang="en-US" sz="3200" dirty="0" smtClean="0">
              <a:solidFill>
                <a:schemeClr val="bg1"/>
              </a:solidFill>
            </a:endParaRPr>
          </a:p>
          <a:p>
            <a:pPr>
              <a:buFontTx/>
              <a:buChar char="-"/>
            </a:pPr>
            <a:r>
              <a:rPr lang="en-US" sz="3200" dirty="0" smtClean="0">
                <a:solidFill>
                  <a:schemeClr val="bg1"/>
                </a:solidFill>
              </a:rPr>
              <a:t> Age </a:t>
            </a:r>
          </a:p>
          <a:p>
            <a:pPr>
              <a:buFontTx/>
              <a:buChar char="-"/>
            </a:pPr>
            <a:r>
              <a:rPr lang="en-US" sz="3200" dirty="0" smtClean="0">
                <a:solidFill>
                  <a:schemeClr val="bg1"/>
                </a:solidFill>
              </a:rPr>
              <a:t> </a:t>
            </a:r>
            <a:r>
              <a:rPr lang="en-US" sz="3200" dirty="0" smtClean="0">
                <a:solidFill>
                  <a:schemeClr val="bg1"/>
                </a:solidFill>
                <a:hlinkClick r:id="rId2" action="ppaction://hlinksldjump" tooltip="Inflammation of the lung which causes airway obstruction.  Individuals who have an asthma attack will usually present with dyspnea (Stedman's medical dictionary, 2005)."/>
              </a:rPr>
              <a:t>Asthma</a:t>
            </a:r>
            <a:endParaRPr lang="en-US" sz="3200" dirty="0" smtClean="0">
              <a:solidFill>
                <a:schemeClr val="bg1"/>
              </a:solidFill>
            </a:endParaRPr>
          </a:p>
          <a:p>
            <a:pPr>
              <a:buFontTx/>
              <a:buChar char="-"/>
            </a:pPr>
            <a:r>
              <a:rPr lang="en-US" sz="3200" dirty="0" smtClean="0">
                <a:solidFill>
                  <a:schemeClr val="bg1"/>
                </a:solidFill>
              </a:rPr>
              <a:t> </a:t>
            </a:r>
            <a:r>
              <a:rPr lang="en-US" sz="3200" dirty="0" smtClean="0">
                <a:solidFill>
                  <a:schemeClr val="bg1"/>
                </a:solidFill>
                <a:hlinkClick r:id="rId2" action="ppaction://hlinksldjump" tooltip="Congestive heart failure is the inability of the heart to pump sufficiently which causes decreased tissue perfusion.  This can cause individuals to experience dyspnea at rest or with activity."/>
              </a:rPr>
              <a:t>CHF</a:t>
            </a:r>
            <a:r>
              <a:rPr lang="en-US" sz="3200" dirty="0" smtClean="0">
                <a:solidFill>
                  <a:schemeClr val="bg1"/>
                </a:solidFill>
              </a:rPr>
              <a:t> or </a:t>
            </a:r>
            <a:r>
              <a:rPr lang="en-US" sz="3200" dirty="0" smtClean="0">
                <a:solidFill>
                  <a:schemeClr val="bg1"/>
                </a:solidFill>
                <a:hlinkClick r:id="rId2" action="ppaction://hlinksldjump" tooltip="Chronic obstructive pulmonary disease is either permanent or temporary narrowing of the small bronchi, which causes dyspnea at rest or with activity (Stedman's medical dictionary, 2005)."/>
              </a:rPr>
              <a:t>COPD</a:t>
            </a:r>
            <a:endParaRPr lang="en-US" sz="3200" dirty="0" smtClean="0">
              <a:solidFill>
                <a:schemeClr val="bg1"/>
              </a:solidFill>
            </a:endParaRPr>
          </a:p>
          <a:p>
            <a:pPr algn="ctr"/>
            <a:endParaRPr lang="en-US" sz="3200" dirty="0" smtClean="0"/>
          </a:p>
        </p:txBody>
      </p:sp>
      <p:sp>
        <p:nvSpPr>
          <p:cNvPr id="3" name="TextBox 2"/>
          <p:cNvSpPr txBox="1"/>
          <p:nvPr/>
        </p:nvSpPr>
        <p:spPr>
          <a:xfrm>
            <a:off x="1" y="0"/>
            <a:ext cx="9144000" cy="1785104"/>
          </a:xfrm>
          <a:prstGeom prst="rect">
            <a:avLst/>
          </a:prstGeom>
          <a:noFill/>
        </p:spPr>
        <p:txBody>
          <a:bodyPr wrap="square" rtlCol="0">
            <a:spAutoFit/>
          </a:bodyPr>
          <a:lstStyle/>
          <a:p>
            <a:pPr algn="ctr"/>
            <a:r>
              <a:rPr lang="en-US" sz="5500" b="1" u="sng" dirty="0" smtClean="0">
                <a:solidFill>
                  <a:schemeClr val="bg1"/>
                </a:solidFill>
              </a:rPr>
              <a:t>Co-Morbidities  that cause</a:t>
            </a:r>
          </a:p>
          <a:p>
            <a:pPr algn="ctr"/>
            <a:r>
              <a:rPr lang="en-US" sz="5500" b="1" u="sng" dirty="0" err="1" smtClean="0">
                <a:solidFill>
                  <a:schemeClr val="bg1"/>
                </a:solidFill>
              </a:rPr>
              <a:t>Dysnpea</a:t>
            </a:r>
            <a:endParaRPr lang="en-US" sz="5500" b="1" u="sng" dirty="0">
              <a:solidFill>
                <a:schemeClr val="bg1"/>
              </a:solidFill>
            </a:endParaRPr>
          </a:p>
        </p:txBody>
      </p:sp>
      <p:pic>
        <p:nvPicPr>
          <p:cNvPr id="3074" name="Picture 2" descr="C:\Documents and Settings\cindy stegman\Temporary Internet Files\Content.IE5\X3O4HLEM\MCj03479610000[1].wmf"/>
          <p:cNvPicPr>
            <a:picLocks noChangeAspect="1" noChangeArrowheads="1"/>
          </p:cNvPicPr>
          <p:nvPr/>
        </p:nvPicPr>
        <p:blipFill>
          <a:blip r:embed="rId3" cstate="print"/>
          <a:srcRect/>
          <a:stretch>
            <a:fillRect/>
          </a:stretch>
        </p:blipFill>
        <p:spPr bwMode="auto">
          <a:xfrm>
            <a:off x="5715000" y="2415482"/>
            <a:ext cx="3429000" cy="3635175"/>
          </a:xfrm>
          <a:prstGeom prst="rect">
            <a:avLst/>
          </a:prstGeom>
          <a:noFill/>
        </p:spPr>
      </p:pic>
      <p:sp>
        <p:nvSpPr>
          <p:cNvPr id="5" name="TextBox 4"/>
          <p:cNvSpPr txBox="1"/>
          <p:nvPr/>
        </p:nvSpPr>
        <p:spPr>
          <a:xfrm>
            <a:off x="8072425" y="5791200"/>
            <a:ext cx="1071575"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
        <p:nvSpPr>
          <p:cNvPr id="6" name="TextBox 5"/>
          <p:cNvSpPr txBox="1"/>
          <p:nvPr/>
        </p:nvSpPr>
        <p:spPr>
          <a:xfrm>
            <a:off x="0" y="4572000"/>
            <a:ext cx="5029200" cy="1138773"/>
          </a:xfrm>
          <a:prstGeom prst="rect">
            <a:avLst/>
          </a:prstGeom>
          <a:noFill/>
        </p:spPr>
        <p:txBody>
          <a:bodyPr wrap="square" rtlCol="0">
            <a:spAutoFit/>
          </a:bodyPr>
          <a:lstStyle/>
          <a:p>
            <a:r>
              <a:rPr lang="en-US" sz="3600" b="1" i="1" dirty="0" smtClean="0">
                <a:solidFill>
                  <a:schemeClr val="bg1"/>
                </a:solidFill>
              </a:rPr>
              <a:t>Other: </a:t>
            </a:r>
          </a:p>
          <a:p>
            <a:r>
              <a:rPr lang="en-US" sz="3200" dirty="0" smtClean="0">
                <a:solidFill>
                  <a:schemeClr val="bg1"/>
                </a:solidFill>
              </a:rPr>
              <a:t>- Anxiety</a:t>
            </a:r>
            <a:endParaRPr lang="en-US" sz="3200" dirty="0">
              <a:solidFill>
                <a:schemeClr val="bg1"/>
              </a:solidFill>
            </a:endParaRPr>
          </a:p>
        </p:txBody>
      </p:sp>
      <p:sp>
        <p:nvSpPr>
          <p:cNvPr id="7" name="TextBox 6"/>
          <p:cNvSpPr txBox="1"/>
          <p:nvPr/>
        </p:nvSpPr>
        <p:spPr>
          <a:xfrm>
            <a:off x="0" y="6019800"/>
            <a:ext cx="2128853" cy="307777"/>
          </a:xfrm>
          <a:prstGeom prst="rect">
            <a:avLst/>
          </a:prstGeom>
          <a:noFill/>
        </p:spPr>
        <p:txBody>
          <a:bodyPr wrap="none" rtlCol="0">
            <a:spAutoFit/>
          </a:bodyPr>
          <a:lstStyle/>
          <a:p>
            <a:r>
              <a:rPr lang="en-US" sz="1400" dirty="0" err="1" smtClean="0">
                <a:solidFill>
                  <a:schemeClr val="bg1"/>
                </a:solidFill>
              </a:rPr>
              <a:t>DiSalvo</a:t>
            </a:r>
            <a:r>
              <a:rPr lang="en-US" sz="1400" dirty="0" smtClean="0">
                <a:solidFill>
                  <a:schemeClr val="bg1"/>
                </a:solidFill>
              </a:rPr>
              <a:t>, W., at el., (2008)</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792472" cy="769441"/>
          </a:xfrm>
          <a:prstGeom prst="rect">
            <a:avLst/>
          </a:prstGeom>
          <a:noFill/>
        </p:spPr>
        <p:txBody>
          <a:bodyPr wrap="none" rtlCol="0">
            <a:spAutoFit/>
          </a:bodyPr>
          <a:lstStyle/>
          <a:p>
            <a:r>
              <a:rPr lang="en-US" sz="4400" b="1" u="sng" dirty="0" smtClean="0">
                <a:solidFill>
                  <a:srgbClr val="FFFF00"/>
                </a:solidFill>
              </a:rPr>
              <a:t>Oncology Nursing Society </a:t>
            </a:r>
            <a:r>
              <a:rPr lang="en-US" sz="4400" b="1" dirty="0" smtClean="0">
                <a:solidFill>
                  <a:schemeClr val="bg1"/>
                </a:solidFill>
              </a:rPr>
              <a:t>(ONS)</a:t>
            </a:r>
            <a:endParaRPr lang="en-US" sz="4400" b="1" dirty="0">
              <a:solidFill>
                <a:schemeClr val="bg1"/>
              </a:solidFill>
            </a:endParaRPr>
          </a:p>
        </p:txBody>
      </p:sp>
      <p:sp>
        <p:nvSpPr>
          <p:cNvPr id="3" name="TextBox 2"/>
          <p:cNvSpPr txBox="1"/>
          <p:nvPr/>
        </p:nvSpPr>
        <p:spPr>
          <a:xfrm>
            <a:off x="0" y="1295400"/>
            <a:ext cx="8915400" cy="2123658"/>
          </a:xfrm>
          <a:prstGeom prst="rect">
            <a:avLst/>
          </a:prstGeom>
          <a:noFill/>
        </p:spPr>
        <p:txBody>
          <a:bodyPr wrap="square" rtlCol="0">
            <a:spAutoFit/>
          </a:bodyPr>
          <a:lstStyle/>
          <a:p>
            <a:pPr algn="ctr"/>
            <a:r>
              <a:rPr lang="en-US" sz="3200" dirty="0" smtClean="0">
                <a:solidFill>
                  <a:schemeClr val="bg1"/>
                </a:solidFill>
              </a:rPr>
              <a:t>In 2003, ONS developed their own definition of oncology nursing-sensitive patient outcomes</a:t>
            </a:r>
          </a:p>
          <a:p>
            <a:pPr algn="ctr"/>
            <a:r>
              <a:rPr lang="en-US" sz="3200" dirty="0" smtClean="0">
                <a:solidFill>
                  <a:schemeClr val="bg1"/>
                </a:solidFill>
              </a:rPr>
              <a:t>(NSPO’s), which focused around:</a:t>
            </a:r>
          </a:p>
          <a:p>
            <a:endParaRPr lang="en-US" dirty="0" smtClean="0">
              <a:solidFill>
                <a:schemeClr val="bg1"/>
              </a:solidFill>
            </a:endParaRPr>
          </a:p>
          <a:p>
            <a:endParaRPr lang="en-US" dirty="0">
              <a:solidFill>
                <a:schemeClr val="bg1"/>
              </a:solidFill>
            </a:endParaRPr>
          </a:p>
        </p:txBody>
      </p:sp>
      <p:sp>
        <p:nvSpPr>
          <p:cNvPr id="8" name="TextBox 7"/>
          <p:cNvSpPr txBox="1"/>
          <p:nvPr/>
        </p:nvSpPr>
        <p:spPr>
          <a:xfrm>
            <a:off x="0" y="6019800"/>
            <a:ext cx="1959191" cy="246221"/>
          </a:xfrm>
          <a:prstGeom prst="rect">
            <a:avLst/>
          </a:prstGeom>
          <a:noFill/>
        </p:spPr>
        <p:txBody>
          <a:bodyPr wrap="none" rtlCol="0">
            <a:spAutoFit/>
          </a:bodyPr>
          <a:lstStyle/>
          <a:p>
            <a:r>
              <a:rPr lang="en-US" sz="1000" dirty="0" smtClean="0">
                <a:solidFill>
                  <a:schemeClr val="bg1"/>
                </a:solidFill>
              </a:rPr>
              <a:t>Oncology Nursing Society, 2003</a:t>
            </a:r>
            <a:endParaRPr lang="en-US" sz="1000" dirty="0">
              <a:solidFill>
                <a:schemeClr val="bg1"/>
              </a:solidFill>
            </a:endParaRPr>
          </a:p>
        </p:txBody>
      </p:sp>
      <p:sp>
        <p:nvSpPr>
          <p:cNvPr id="9" name="TextBox 8"/>
          <p:cNvSpPr txBox="1"/>
          <p:nvPr/>
        </p:nvSpPr>
        <p:spPr>
          <a:xfrm>
            <a:off x="0" y="3048000"/>
            <a:ext cx="9144000" cy="3077766"/>
          </a:xfrm>
          <a:prstGeom prst="rect">
            <a:avLst/>
          </a:prstGeom>
          <a:noFill/>
        </p:spPr>
        <p:txBody>
          <a:bodyPr wrap="square" rtlCol="0">
            <a:spAutoFit/>
          </a:bodyPr>
          <a:lstStyle/>
          <a:p>
            <a:pPr>
              <a:buFontTx/>
              <a:buChar char="-"/>
            </a:pPr>
            <a:r>
              <a:rPr lang="en-US" sz="2200" dirty="0" smtClean="0">
                <a:solidFill>
                  <a:schemeClr val="bg1"/>
                </a:solidFill>
              </a:rPr>
              <a:t>Patient’s problems are significantly affected by nursing interventions.</a:t>
            </a:r>
          </a:p>
          <a:p>
            <a:endParaRPr lang="en-US" sz="2200" dirty="0" smtClean="0">
              <a:solidFill>
                <a:schemeClr val="bg1"/>
              </a:solidFill>
            </a:endParaRPr>
          </a:p>
          <a:p>
            <a:pPr>
              <a:buFontTx/>
              <a:buChar char="-"/>
            </a:pPr>
            <a:r>
              <a:rPr lang="en-US" sz="2200" dirty="0" smtClean="0">
                <a:solidFill>
                  <a:schemeClr val="bg1"/>
                </a:solidFill>
              </a:rPr>
              <a:t>Interventions developed within the scope of nursing practice; are sensitive to nursing care and represent the consequences or effects of nursing interventions </a:t>
            </a:r>
          </a:p>
          <a:p>
            <a:endParaRPr lang="en-US" sz="2200" dirty="0" smtClean="0">
              <a:solidFill>
                <a:schemeClr val="bg1"/>
              </a:solidFill>
            </a:endParaRPr>
          </a:p>
          <a:p>
            <a:r>
              <a:rPr lang="en-US" sz="2200" dirty="0" smtClean="0">
                <a:solidFill>
                  <a:schemeClr val="bg1"/>
                </a:solidFill>
              </a:rPr>
              <a:t>-Result in changes in patients' symptom experience, functional status, safety, psychological distress, and/or cost</a:t>
            </a:r>
            <a:endParaRPr lang="en-US" sz="2200"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153400" cy="2308324"/>
          </a:xfrm>
          <a:prstGeom prst="rect">
            <a:avLst/>
          </a:prstGeom>
          <a:noFill/>
        </p:spPr>
        <p:txBody>
          <a:bodyPr wrap="square" rtlCol="0">
            <a:spAutoFit/>
          </a:bodyPr>
          <a:lstStyle/>
          <a:p>
            <a:r>
              <a:rPr lang="en-US" sz="7200" dirty="0" smtClean="0">
                <a:solidFill>
                  <a:schemeClr val="bg1"/>
                </a:solidFill>
              </a:rPr>
              <a:t>NSPO’s for</a:t>
            </a:r>
          </a:p>
          <a:p>
            <a:r>
              <a:rPr lang="en-US" sz="7200" dirty="0" smtClean="0">
                <a:solidFill>
                  <a:schemeClr val="bg1"/>
                </a:solidFill>
              </a:rPr>
              <a:t>		</a:t>
            </a:r>
            <a:r>
              <a:rPr lang="en-US" sz="7200" u="sng" dirty="0" smtClean="0">
                <a:solidFill>
                  <a:schemeClr val="bg1"/>
                </a:solidFill>
              </a:rPr>
              <a:t>Dyspnea</a:t>
            </a:r>
            <a:r>
              <a:rPr lang="en-US" sz="7200" dirty="0" smtClean="0">
                <a:solidFill>
                  <a:schemeClr val="bg1"/>
                </a:solidFill>
              </a:rPr>
              <a:t>:</a:t>
            </a:r>
            <a:endParaRPr lang="en-US" sz="7200" dirty="0">
              <a:solidFill>
                <a:schemeClr val="bg1"/>
              </a:solidFill>
            </a:endParaRPr>
          </a:p>
        </p:txBody>
      </p:sp>
      <p:pic>
        <p:nvPicPr>
          <p:cNvPr id="2050" name="Picture 2" descr="C:\Documents and Settings\cindy stegman\Temporary Internet Files\Content.IE5\X3O4HLEM\MCj03392080000[1].wmf"/>
          <p:cNvPicPr>
            <a:picLocks noChangeAspect="1" noChangeArrowheads="1"/>
          </p:cNvPicPr>
          <p:nvPr/>
        </p:nvPicPr>
        <p:blipFill>
          <a:blip r:embed="rId2" cstate="print"/>
          <a:srcRect/>
          <a:stretch>
            <a:fillRect/>
          </a:stretch>
        </p:blipFill>
        <p:spPr bwMode="auto">
          <a:xfrm>
            <a:off x="6248400" y="0"/>
            <a:ext cx="2590800" cy="2590800"/>
          </a:xfrm>
          <a:prstGeom prst="rect">
            <a:avLst/>
          </a:prstGeom>
          <a:noFill/>
        </p:spPr>
      </p:pic>
      <p:sp>
        <p:nvSpPr>
          <p:cNvPr id="5" name="TextBox 4"/>
          <p:cNvSpPr txBox="1"/>
          <p:nvPr/>
        </p:nvSpPr>
        <p:spPr>
          <a:xfrm>
            <a:off x="0" y="2590800"/>
            <a:ext cx="7569893" cy="2000548"/>
          </a:xfrm>
          <a:prstGeom prst="rect">
            <a:avLst/>
          </a:prstGeom>
          <a:noFill/>
        </p:spPr>
        <p:txBody>
          <a:bodyPr wrap="none" rtlCol="0">
            <a:spAutoFit/>
          </a:bodyPr>
          <a:lstStyle/>
          <a:p>
            <a:pPr marL="342900" indent="-342900">
              <a:buAutoNum type="arabicParenR"/>
            </a:pPr>
            <a:r>
              <a:rPr lang="en-US" sz="2800" b="1" dirty="0" smtClean="0">
                <a:solidFill>
                  <a:schemeClr val="bg1"/>
                </a:solidFill>
              </a:rPr>
              <a:t>Symptom Management</a:t>
            </a:r>
          </a:p>
          <a:p>
            <a:pPr marL="800100" lvl="1" indent="-342900">
              <a:buFontTx/>
              <a:buChar char="-"/>
            </a:pPr>
            <a:r>
              <a:rPr lang="en-US" sz="2400" dirty="0" smtClean="0">
                <a:solidFill>
                  <a:schemeClr val="bg1"/>
                </a:solidFill>
              </a:rPr>
              <a:t>Decrease in patient’s perception of breathlessness</a:t>
            </a:r>
          </a:p>
          <a:p>
            <a:pPr marL="800100" lvl="1" indent="-342900">
              <a:buFontTx/>
              <a:buChar char="-"/>
            </a:pPr>
            <a:r>
              <a:rPr lang="en-US" sz="2400" dirty="0" smtClean="0">
                <a:solidFill>
                  <a:schemeClr val="bg1"/>
                </a:solidFill>
              </a:rPr>
              <a:t>Patient maintains activity level within capabilities</a:t>
            </a:r>
          </a:p>
          <a:p>
            <a:pPr marL="800100" lvl="1" indent="-342900">
              <a:buFontTx/>
              <a:buChar char="-"/>
            </a:pPr>
            <a:r>
              <a:rPr lang="en-US" sz="2400" dirty="0" smtClean="0">
                <a:solidFill>
                  <a:schemeClr val="bg1"/>
                </a:solidFill>
              </a:rPr>
              <a:t>Respiratory rate remains at comfortable level</a:t>
            </a:r>
          </a:p>
          <a:p>
            <a:pPr marL="800100" lvl="1" indent="-342900">
              <a:buFontTx/>
              <a:buChar char="-"/>
            </a:pPr>
            <a:r>
              <a:rPr lang="en-US" sz="2400" dirty="0" smtClean="0">
                <a:solidFill>
                  <a:schemeClr val="bg1"/>
                </a:solidFill>
              </a:rPr>
              <a:t>Patient is able to manage episodes of dyspnea</a:t>
            </a:r>
          </a:p>
        </p:txBody>
      </p:sp>
      <p:sp>
        <p:nvSpPr>
          <p:cNvPr id="6" name="TextBox 5"/>
          <p:cNvSpPr txBox="1"/>
          <p:nvPr/>
        </p:nvSpPr>
        <p:spPr>
          <a:xfrm>
            <a:off x="0" y="4648200"/>
            <a:ext cx="8191858" cy="1261884"/>
          </a:xfrm>
          <a:prstGeom prst="rect">
            <a:avLst/>
          </a:prstGeom>
          <a:noFill/>
        </p:spPr>
        <p:txBody>
          <a:bodyPr wrap="none" rtlCol="0">
            <a:spAutoFit/>
          </a:bodyPr>
          <a:lstStyle/>
          <a:p>
            <a:r>
              <a:rPr lang="en-US" sz="2400" b="1" dirty="0" smtClean="0">
                <a:solidFill>
                  <a:schemeClr val="bg1"/>
                </a:solidFill>
              </a:rPr>
              <a:t>2) </a:t>
            </a:r>
            <a:r>
              <a:rPr lang="en-US" sz="2800" b="1" dirty="0" smtClean="0">
                <a:solidFill>
                  <a:schemeClr val="bg1"/>
                </a:solidFill>
              </a:rPr>
              <a:t>Psychosocial Distress</a:t>
            </a:r>
          </a:p>
          <a:p>
            <a:r>
              <a:rPr lang="en-US" dirty="0" smtClean="0">
                <a:solidFill>
                  <a:schemeClr val="bg1"/>
                </a:solidFill>
              </a:rPr>
              <a:t>	</a:t>
            </a:r>
            <a:r>
              <a:rPr lang="en-US" sz="2000" dirty="0" smtClean="0">
                <a:solidFill>
                  <a:schemeClr val="bg1"/>
                </a:solidFill>
              </a:rPr>
              <a:t>- </a:t>
            </a:r>
            <a:r>
              <a:rPr lang="en-US" sz="2400" dirty="0" smtClean="0">
                <a:solidFill>
                  <a:schemeClr val="bg1"/>
                </a:solidFill>
              </a:rPr>
              <a:t>Promoting relaxation and stress reduction</a:t>
            </a:r>
          </a:p>
          <a:p>
            <a:r>
              <a:rPr lang="en-US" sz="2400" dirty="0" smtClean="0">
                <a:solidFill>
                  <a:schemeClr val="bg1"/>
                </a:solidFill>
              </a:rPr>
              <a:t>	- Education and support to patients and their families</a:t>
            </a:r>
            <a:endParaRPr lang="en-US" sz="2400" dirty="0">
              <a:solidFill>
                <a:schemeClr val="bg1"/>
              </a:solidFill>
            </a:endParaRPr>
          </a:p>
        </p:txBody>
      </p:sp>
      <p:sp>
        <p:nvSpPr>
          <p:cNvPr id="7" name="TextBox 6"/>
          <p:cNvSpPr txBox="1"/>
          <p:nvPr/>
        </p:nvSpPr>
        <p:spPr>
          <a:xfrm>
            <a:off x="5638800" y="6096000"/>
            <a:ext cx="2592954" cy="276999"/>
          </a:xfrm>
          <a:prstGeom prst="rect">
            <a:avLst/>
          </a:prstGeom>
          <a:noFill/>
        </p:spPr>
        <p:txBody>
          <a:bodyPr wrap="none" rtlCol="0">
            <a:spAutoFit/>
          </a:bodyPr>
          <a:lstStyle/>
          <a:p>
            <a:r>
              <a:rPr lang="en-US" sz="1200" dirty="0" smtClean="0"/>
              <a:t>Crowley. (2005) &amp; ONS PEP, (2008)  </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28600"/>
            <a:ext cx="4062331" cy="830997"/>
          </a:xfrm>
          <a:prstGeom prst="rect">
            <a:avLst/>
          </a:prstGeom>
          <a:noFill/>
        </p:spPr>
        <p:txBody>
          <a:bodyPr wrap="none" rtlCol="0">
            <a:spAutoFit/>
          </a:bodyPr>
          <a:lstStyle/>
          <a:p>
            <a:r>
              <a:rPr lang="en-US" sz="4800" b="1" u="sng" dirty="0" smtClean="0">
                <a:solidFill>
                  <a:schemeClr val="bg1"/>
                </a:solidFill>
              </a:rPr>
              <a:t>ASSESSMENT</a:t>
            </a:r>
            <a:endParaRPr lang="en-US" sz="4800" b="1" u="sng" dirty="0">
              <a:solidFill>
                <a:schemeClr val="bg1"/>
              </a:solidFill>
            </a:endParaRPr>
          </a:p>
        </p:txBody>
      </p:sp>
      <p:sp>
        <p:nvSpPr>
          <p:cNvPr id="3" name="TextBox 2"/>
          <p:cNvSpPr txBox="1"/>
          <p:nvPr/>
        </p:nvSpPr>
        <p:spPr>
          <a:xfrm>
            <a:off x="0" y="1447800"/>
            <a:ext cx="7938392" cy="4401205"/>
          </a:xfrm>
          <a:prstGeom prst="rect">
            <a:avLst/>
          </a:prstGeom>
          <a:noFill/>
        </p:spPr>
        <p:txBody>
          <a:bodyPr wrap="none" rtlCol="0">
            <a:spAutoFit/>
          </a:bodyPr>
          <a:lstStyle/>
          <a:p>
            <a:pPr marL="342900" indent="-342900">
              <a:buAutoNum type="arabicParenR"/>
            </a:pPr>
            <a:r>
              <a:rPr lang="en-US" sz="2800" b="1" dirty="0" smtClean="0">
                <a:solidFill>
                  <a:schemeClr val="bg1"/>
                </a:solidFill>
              </a:rPr>
              <a:t>SUBJECTIVE </a:t>
            </a:r>
            <a:r>
              <a:rPr lang="en-US" sz="2000" i="1" dirty="0" smtClean="0">
                <a:solidFill>
                  <a:schemeClr val="bg1"/>
                </a:solidFill>
              </a:rPr>
              <a:t>(Pt’s </a:t>
            </a:r>
            <a:r>
              <a:rPr lang="en-US" sz="2000" b="1" i="1" dirty="0" smtClean="0">
                <a:solidFill>
                  <a:schemeClr val="bg1"/>
                </a:solidFill>
              </a:rPr>
              <a:t>own</a:t>
            </a:r>
            <a:r>
              <a:rPr lang="en-US" sz="2000" i="1" dirty="0" smtClean="0">
                <a:solidFill>
                  <a:schemeClr val="bg1"/>
                </a:solidFill>
              </a:rPr>
              <a:t> description, feeling, of breathlessness)</a:t>
            </a:r>
            <a:endParaRPr lang="en-US" sz="2800" b="1" dirty="0" smtClean="0">
              <a:solidFill>
                <a:schemeClr val="bg1"/>
              </a:solidFill>
            </a:endParaRPr>
          </a:p>
          <a:p>
            <a:pPr marL="342900" indent="-342900"/>
            <a:r>
              <a:rPr lang="en-US" sz="2800" dirty="0" smtClean="0">
                <a:solidFill>
                  <a:schemeClr val="bg1"/>
                </a:solidFill>
              </a:rPr>
              <a:t> 		- At rest</a:t>
            </a:r>
          </a:p>
          <a:p>
            <a:pPr marL="342900" indent="-342900"/>
            <a:r>
              <a:rPr lang="en-US" sz="2800" dirty="0" smtClean="0">
                <a:solidFill>
                  <a:schemeClr val="bg1"/>
                </a:solidFill>
              </a:rPr>
              <a:t>		- With activity</a:t>
            </a:r>
          </a:p>
          <a:p>
            <a:pPr marL="342900" indent="-342900"/>
            <a:r>
              <a:rPr lang="en-US" sz="2800" dirty="0" smtClean="0">
                <a:solidFill>
                  <a:schemeClr val="bg1"/>
                </a:solidFill>
              </a:rPr>
              <a:t>		- Assess dyspnea with a Visual </a:t>
            </a:r>
            <a:r>
              <a:rPr lang="en-US" sz="2800" b="1" dirty="0" smtClean="0">
                <a:solidFill>
                  <a:schemeClr val="bg1"/>
                </a:solidFill>
              </a:rPr>
              <a:t>Analog scale</a:t>
            </a:r>
            <a:endParaRPr lang="en-US" sz="2800" dirty="0" smtClean="0">
              <a:solidFill>
                <a:schemeClr val="bg1"/>
              </a:solidFill>
            </a:endParaRPr>
          </a:p>
          <a:p>
            <a:pPr marL="342900" indent="-342900"/>
            <a:r>
              <a:rPr lang="en-US" sz="2800" dirty="0" smtClean="0">
                <a:solidFill>
                  <a:schemeClr val="bg1"/>
                </a:solidFill>
              </a:rPr>
              <a:t>				</a:t>
            </a:r>
            <a:r>
              <a:rPr lang="en-US" sz="2400" i="1" dirty="0" smtClean="0">
                <a:solidFill>
                  <a:schemeClr val="bg1"/>
                </a:solidFill>
              </a:rPr>
              <a:t>- Number Scale (1-10)</a:t>
            </a:r>
          </a:p>
          <a:p>
            <a:pPr marL="342900" indent="-342900"/>
            <a:r>
              <a:rPr lang="en-US" sz="2400" i="1" dirty="0" smtClean="0">
                <a:solidFill>
                  <a:schemeClr val="bg1"/>
                </a:solidFill>
              </a:rPr>
              <a:t>				- Mild-Moderate-Severe </a:t>
            </a:r>
          </a:p>
          <a:p>
            <a:pPr marL="342900" indent="-342900"/>
            <a:endParaRPr lang="en-US" sz="2800" dirty="0" smtClean="0">
              <a:solidFill>
                <a:schemeClr val="bg1"/>
              </a:solidFill>
            </a:endParaRPr>
          </a:p>
          <a:p>
            <a:pPr marL="342900" indent="-342900"/>
            <a:r>
              <a:rPr lang="en-US" sz="2800" dirty="0" smtClean="0">
                <a:solidFill>
                  <a:schemeClr val="bg1"/>
                </a:solidFill>
              </a:rPr>
              <a:t>2) </a:t>
            </a:r>
            <a:r>
              <a:rPr lang="en-US" sz="2800" b="1" dirty="0" smtClean="0">
                <a:solidFill>
                  <a:schemeClr val="bg1"/>
                </a:solidFill>
              </a:rPr>
              <a:t>VITAL SIGNS</a:t>
            </a:r>
          </a:p>
          <a:p>
            <a:pPr marL="342900" indent="-342900"/>
            <a:r>
              <a:rPr lang="en-US" sz="2800" dirty="0" smtClean="0">
                <a:solidFill>
                  <a:schemeClr val="bg1"/>
                </a:solidFill>
              </a:rPr>
              <a:t>		- Respiratory rate  </a:t>
            </a:r>
            <a:r>
              <a:rPr lang="en-US" sz="2400" i="1" dirty="0" smtClean="0">
                <a:solidFill>
                  <a:schemeClr val="bg1"/>
                </a:solidFill>
              </a:rPr>
              <a:t>(Rate, Irregular, Depth)</a:t>
            </a:r>
            <a:endParaRPr lang="en-US" sz="2800" dirty="0" smtClean="0">
              <a:solidFill>
                <a:schemeClr val="bg1"/>
              </a:solidFill>
            </a:endParaRPr>
          </a:p>
          <a:p>
            <a:pPr marL="342900" indent="-342900"/>
            <a:r>
              <a:rPr lang="en-US" sz="2800" dirty="0" smtClean="0">
                <a:solidFill>
                  <a:schemeClr val="bg1"/>
                </a:solidFill>
              </a:rPr>
              <a:t>		- Weight</a:t>
            </a:r>
          </a:p>
        </p:txBody>
      </p:sp>
      <p:pic>
        <p:nvPicPr>
          <p:cNvPr id="1026" name="Picture 2" descr="C:\Documents and Settings\cindy stegman\Temporary Internet Files\Content.IE5\CXB7BY7Z\MCj01519470000[1].wmf"/>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836684" y="152400"/>
            <a:ext cx="1002515" cy="1295400"/>
          </a:xfrm>
          <a:prstGeom prst="rect">
            <a:avLst/>
          </a:prstGeom>
          <a:noFill/>
        </p:spPr>
      </p:pic>
      <p:pic>
        <p:nvPicPr>
          <p:cNvPr id="2051" name="Picture 3" descr="C:\Documents and Settings\cindy stegman\Temporary Internet Files\Content.IE5\IE92Q4SS\MCj03340300000[1].wmf"/>
          <p:cNvPicPr>
            <a:picLocks noChangeAspect="1" noChangeArrowheads="1"/>
          </p:cNvPicPr>
          <p:nvPr/>
        </p:nvPicPr>
        <p:blipFill>
          <a:blip r:embed="rId3" cstate="print"/>
          <a:srcRect/>
          <a:stretch>
            <a:fillRect/>
          </a:stretch>
        </p:blipFill>
        <p:spPr bwMode="auto">
          <a:xfrm>
            <a:off x="7239000" y="3429000"/>
            <a:ext cx="1605944" cy="2743200"/>
          </a:xfrm>
          <a:prstGeom prst="rect">
            <a:avLst/>
          </a:prstGeom>
          <a:noFill/>
        </p:spPr>
      </p:pic>
      <p:sp>
        <p:nvSpPr>
          <p:cNvPr id="6" name="TextBox 5"/>
          <p:cNvSpPr txBox="1"/>
          <p:nvPr/>
        </p:nvSpPr>
        <p:spPr>
          <a:xfrm>
            <a:off x="6705600" y="59436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
        <p:nvSpPr>
          <p:cNvPr id="7" name="TextBox 6"/>
          <p:cNvSpPr txBox="1"/>
          <p:nvPr/>
        </p:nvSpPr>
        <p:spPr>
          <a:xfrm>
            <a:off x="8040428" y="13716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614457" cy="1107996"/>
          </a:xfrm>
          <a:prstGeom prst="rect">
            <a:avLst/>
          </a:prstGeom>
          <a:noFill/>
        </p:spPr>
        <p:txBody>
          <a:bodyPr wrap="none" rtlCol="0">
            <a:spAutoFit/>
          </a:bodyPr>
          <a:lstStyle/>
          <a:p>
            <a:r>
              <a:rPr lang="en-US" sz="6600" b="1" dirty="0" smtClean="0">
                <a:solidFill>
                  <a:schemeClr val="bg1"/>
                </a:solidFill>
              </a:rPr>
              <a:t>Assessment Cont…</a:t>
            </a:r>
            <a:endParaRPr lang="en-US" sz="6600" b="1" dirty="0">
              <a:solidFill>
                <a:schemeClr val="bg1"/>
              </a:solidFill>
            </a:endParaRPr>
          </a:p>
        </p:txBody>
      </p:sp>
      <p:sp>
        <p:nvSpPr>
          <p:cNvPr id="4" name="TextBox 3"/>
          <p:cNvSpPr txBox="1"/>
          <p:nvPr/>
        </p:nvSpPr>
        <p:spPr>
          <a:xfrm>
            <a:off x="0" y="1143000"/>
            <a:ext cx="6781800" cy="5232202"/>
          </a:xfrm>
          <a:prstGeom prst="rect">
            <a:avLst/>
          </a:prstGeom>
          <a:noFill/>
        </p:spPr>
        <p:txBody>
          <a:bodyPr wrap="square" rtlCol="0">
            <a:spAutoFit/>
          </a:bodyPr>
          <a:lstStyle/>
          <a:p>
            <a:r>
              <a:rPr lang="en-US" sz="2800" dirty="0" smtClean="0">
                <a:solidFill>
                  <a:schemeClr val="bg1"/>
                </a:solidFill>
              </a:rPr>
              <a:t>3</a:t>
            </a:r>
            <a:r>
              <a:rPr lang="en-US" sz="2800" b="1" dirty="0" smtClean="0">
                <a:solidFill>
                  <a:schemeClr val="bg1"/>
                </a:solidFill>
              </a:rPr>
              <a:t>) CARDIOPULMONARY:</a:t>
            </a:r>
            <a:endParaRPr lang="en-US" sz="2800" dirty="0" smtClean="0">
              <a:solidFill>
                <a:schemeClr val="bg1"/>
              </a:solidFill>
            </a:endParaRPr>
          </a:p>
          <a:p>
            <a:r>
              <a:rPr lang="en-US" sz="2800" dirty="0" smtClean="0">
                <a:solidFill>
                  <a:schemeClr val="bg1"/>
                </a:solidFill>
              </a:rPr>
              <a:t>	- Accessory Muscle use</a:t>
            </a:r>
          </a:p>
          <a:p>
            <a:r>
              <a:rPr lang="en-US" sz="2800" dirty="0" smtClean="0">
                <a:solidFill>
                  <a:schemeClr val="bg1"/>
                </a:solidFill>
              </a:rPr>
              <a:t>	- Edema </a:t>
            </a:r>
          </a:p>
          <a:p>
            <a:r>
              <a:rPr lang="en-US" sz="2800" dirty="0" smtClean="0">
                <a:solidFill>
                  <a:schemeClr val="bg1"/>
                </a:solidFill>
              </a:rPr>
              <a:t>	- Tachycardia</a:t>
            </a:r>
          </a:p>
          <a:p>
            <a:r>
              <a:rPr lang="en-US" sz="2800" dirty="0" smtClean="0">
                <a:solidFill>
                  <a:schemeClr val="bg1"/>
                </a:solidFill>
              </a:rPr>
              <a:t>		</a:t>
            </a:r>
            <a:r>
              <a:rPr lang="en-US" sz="2000" i="1" dirty="0" smtClean="0">
                <a:solidFill>
                  <a:schemeClr val="bg1"/>
                </a:solidFill>
              </a:rPr>
              <a:t>- Underlying cause (fever, etc.)</a:t>
            </a:r>
            <a:endParaRPr lang="en-US" sz="2800" dirty="0" smtClean="0">
              <a:solidFill>
                <a:schemeClr val="bg1"/>
              </a:solidFill>
            </a:endParaRPr>
          </a:p>
          <a:p>
            <a:r>
              <a:rPr lang="en-US" sz="2800" dirty="0" smtClean="0">
                <a:solidFill>
                  <a:schemeClr val="bg1"/>
                </a:solidFill>
              </a:rPr>
              <a:t>	- Auscultation </a:t>
            </a:r>
          </a:p>
          <a:p>
            <a:r>
              <a:rPr lang="en-US" sz="2800" dirty="0" smtClean="0">
                <a:solidFill>
                  <a:schemeClr val="bg1"/>
                </a:solidFill>
              </a:rPr>
              <a:t>		</a:t>
            </a:r>
            <a:r>
              <a:rPr lang="en-US" sz="2000" i="1" dirty="0" smtClean="0">
                <a:solidFill>
                  <a:schemeClr val="bg1"/>
                </a:solidFill>
              </a:rPr>
              <a:t>-Wheezes, crackles, cough</a:t>
            </a:r>
          </a:p>
          <a:p>
            <a:r>
              <a:rPr lang="en-US" sz="2000" i="1" dirty="0" smtClean="0">
                <a:solidFill>
                  <a:schemeClr val="bg1"/>
                </a:solidFill>
              </a:rPr>
              <a:t>	- </a:t>
            </a:r>
            <a:r>
              <a:rPr lang="en-US" sz="2800" dirty="0" smtClean="0">
                <a:solidFill>
                  <a:schemeClr val="bg1"/>
                </a:solidFill>
              </a:rPr>
              <a:t>Secretions</a:t>
            </a:r>
            <a:r>
              <a:rPr lang="en-US" sz="2800" b="1" i="1" dirty="0" smtClean="0">
                <a:solidFill>
                  <a:schemeClr val="bg1"/>
                </a:solidFill>
              </a:rPr>
              <a:t> </a:t>
            </a:r>
            <a:r>
              <a:rPr lang="en-US" sz="2000" i="1" dirty="0" smtClean="0">
                <a:solidFill>
                  <a:schemeClr val="bg1"/>
                </a:solidFill>
              </a:rPr>
              <a:t>(amount, consistency)</a:t>
            </a:r>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4)</a:t>
            </a:r>
            <a:r>
              <a:rPr lang="en-US" sz="2700" dirty="0" smtClean="0">
                <a:solidFill>
                  <a:schemeClr val="bg1"/>
                </a:solidFill>
              </a:rPr>
              <a:t> </a:t>
            </a:r>
            <a:r>
              <a:rPr lang="en-US" sz="2700" b="1" dirty="0" smtClean="0">
                <a:solidFill>
                  <a:schemeClr val="bg1"/>
                </a:solidFill>
              </a:rPr>
              <a:t>INTEGUMENTARY:</a:t>
            </a:r>
          </a:p>
          <a:p>
            <a:r>
              <a:rPr lang="en-US" sz="2700" dirty="0" smtClean="0">
                <a:solidFill>
                  <a:schemeClr val="bg1"/>
                </a:solidFill>
              </a:rPr>
              <a:t>	- Pallor </a:t>
            </a:r>
            <a:r>
              <a:rPr lang="en-US" sz="2000" i="1" dirty="0" smtClean="0">
                <a:solidFill>
                  <a:schemeClr val="bg1"/>
                </a:solidFill>
              </a:rPr>
              <a:t>(Anemia)</a:t>
            </a:r>
            <a:endParaRPr lang="en-US" sz="2700" dirty="0" smtClean="0">
              <a:solidFill>
                <a:schemeClr val="bg1"/>
              </a:solidFill>
            </a:endParaRPr>
          </a:p>
          <a:p>
            <a:r>
              <a:rPr lang="en-US" sz="2700" dirty="0" smtClean="0">
                <a:solidFill>
                  <a:schemeClr val="bg1"/>
                </a:solidFill>
              </a:rPr>
              <a:t>	- Cyanosis </a:t>
            </a:r>
            <a:r>
              <a:rPr lang="en-US" sz="2000" i="1" dirty="0" smtClean="0">
                <a:solidFill>
                  <a:schemeClr val="bg1"/>
                </a:solidFill>
              </a:rPr>
              <a:t>(Low oxygen, hypoxia)</a:t>
            </a:r>
            <a:endParaRPr lang="en-US" sz="2000" dirty="0" smtClean="0">
              <a:solidFill>
                <a:schemeClr val="bg1"/>
              </a:solidFill>
            </a:endParaRPr>
          </a:p>
        </p:txBody>
      </p:sp>
      <p:pic>
        <p:nvPicPr>
          <p:cNvPr id="2050" name="Picture 2" descr="C:\Program Files\Microsoft Office\MEDIA\CAGCAT10\j0235241.wmf"/>
          <p:cNvPicPr>
            <a:picLocks noChangeAspect="1" noChangeArrowheads="1"/>
          </p:cNvPicPr>
          <p:nvPr/>
        </p:nvPicPr>
        <p:blipFill>
          <a:blip r:embed="rId2" cstate="print"/>
          <a:srcRect/>
          <a:stretch>
            <a:fillRect/>
          </a:stretch>
        </p:blipFill>
        <p:spPr bwMode="auto">
          <a:xfrm>
            <a:off x="5334000" y="1066800"/>
            <a:ext cx="3810000" cy="2743200"/>
          </a:xfrm>
          <a:prstGeom prst="rect">
            <a:avLst/>
          </a:prstGeom>
          <a:noFill/>
        </p:spPr>
      </p:pic>
      <p:sp>
        <p:nvSpPr>
          <p:cNvPr id="5" name="TextBox 4"/>
          <p:cNvSpPr txBox="1"/>
          <p:nvPr/>
        </p:nvSpPr>
        <p:spPr>
          <a:xfrm>
            <a:off x="7314653" y="6096000"/>
            <a:ext cx="1829347" cy="261610"/>
          </a:xfrm>
          <a:prstGeom prst="rect">
            <a:avLst/>
          </a:prstGeom>
          <a:noFill/>
        </p:spPr>
        <p:txBody>
          <a:bodyPr wrap="none" rtlCol="0">
            <a:spAutoFit/>
          </a:bodyPr>
          <a:lstStyle/>
          <a:p>
            <a:r>
              <a:rPr lang="en-US" sz="1100" dirty="0" err="1" smtClean="0">
                <a:solidFill>
                  <a:schemeClr val="bg1"/>
                </a:solidFill>
              </a:rPr>
              <a:t>Itano</a:t>
            </a:r>
            <a:r>
              <a:rPr lang="en-US" sz="1100" dirty="0" smtClean="0">
                <a:solidFill>
                  <a:schemeClr val="bg1"/>
                </a:solidFill>
              </a:rPr>
              <a:t>, J. &amp; </a:t>
            </a:r>
            <a:r>
              <a:rPr lang="en-US" sz="1100" dirty="0" err="1" smtClean="0">
                <a:solidFill>
                  <a:schemeClr val="bg1"/>
                </a:solidFill>
              </a:rPr>
              <a:t>Taoka</a:t>
            </a:r>
            <a:r>
              <a:rPr lang="en-US" sz="1100" dirty="0" smtClean="0">
                <a:solidFill>
                  <a:schemeClr val="bg1"/>
                </a:solidFill>
              </a:rPr>
              <a:t>, K. (2005)</a:t>
            </a:r>
            <a:endParaRPr lang="en-US" sz="1100" dirty="0">
              <a:solidFill>
                <a:schemeClr val="bg1"/>
              </a:solidFill>
            </a:endParaRPr>
          </a:p>
        </p:txBody>
      </p:sp>
      <p:sp>
        <p:nvSpPr>
          <p:cNvPr id="6" name="TextBox 5"/>
          <p:cNvSpPr txBox="1"/>
          <p:nvPr/>
        </p:nvSpPr>
        <p:spPr>
          <a:xfrm>
            <a:off x="8040428" y="3352800"/>
            <a:ext cx="1103572" cy="276999"/>
          </a:xfrm>
          <a:prstGeom prst="rect">
            <a:avLst/>
          </a:prstGeom>
          <a:noFill/>
        </p:spPr>
        <p:txBody>
          <a:bodyPr wrap="none" rtlCol="0">
            <a:spAutoFit/>
          </a:bodyPr>
          <a:lstStyle/>
          <a:p>
            <a:r>
              <a:rPr lang="en-US" sz="1200" dirty="0" smtClean="0"/>
              <a:t>Clip Art, 2007</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14457" cy="1107996"/>
          </a:xfrm>
          <a:prstGeom prst="rect">
            <a:avLst/>
          </a:prstGeom>
        </p:spPr>
        <p:txBody>
          <a:bodyPr wrap="none">
            <a:spAutoFit/>
          </a:bodyPr>
          <a:lstStyle/>
          <a:p>
            <a:r>
              <a:rPr lang="en-US" sz="6600" b="1" dirty="0" smtClean="0">
                <a:solidFill>
                  <a:schemeClr val="bg1"/>
                </a:solidFill>
              </a:rPr>
              <a:t>Assessment Cont…</a:t>
            </a:r>
            <a:endParaRPr lang="en-US" sz="6600" b="1" dirty="0">
              <a:solidFill>
                <a:schemeClr val="bg1"/>
              </a:solidFill>
            </a:endParaRPr>
          </a:p>
        </p:txBody>
      </p:sp>
      <p:sp>
        <p:nvSpPr>
          <p:cNvPr id="3" name="TextBox 2"/>
          <p:cNvSpPr txBox="1"/>
          <p:nvPr/>
        </p:nvSpPr>
        <p:spPr>
          <a:xfrm>
            <a:off x="0" y="1524000"/>
            <a:ext cx="4933210" cy="3970318"/>
          </a:xfrm>
          <a:prstGeom prst="rect">
            <a:avLst/>
          </a:prstGeom>
          <a:noFill/>
        </p:spPr>
        <p:txBody>
          <a:bodyPr wrap="none" rtlCol="0">
            <a:spAutoFit/>
          </a:bodyPr>
          <a:lstStyle/>
          <a:p>
            <a:r>
              <a:rPr lang="en-US" sz="2800" b="1" dirty="0" smtClean="0"/>
              <a:t>5</a:t>
            </a:r>
            <a:r>
              <a:rPr lang="en-US" sz="2800" b="1" dirty="0" smtClean="0">
                <a:solidFill>
                  <a:schemeClr val="bg1"/>
                </a:solidFill>
              </a:rPr>
              <a:t>) MENTAL STATUS</a:t>
            </a:r>
          </a:p>
          <a:p>
            <a:r>
              <a:rPr lang="en-US" sz="2800" dirty="0" smtClean="0">
                <a:solidFill>
                  <a:schemeClr val="bg1"/>
                </a:solidFill>
              </a:rPr>
              <a:t>	- Restlessness</a:t>
            </a:r>
          </a:p>
          <a:p>
            <a:r>
              <a:rPr lang="en-US" sz="2800" dirty="0" smtClean="0">
                <a:solidFill>
                  <a:schemeClr val="bg1"/>
                </a:solidFill>
              </a:rPr>
              <a:t>	- Confusion</a:t>
            </a:r>
          </a:p>
          <a:p>
            <a:r>
              <a:rPr lang="en-US" sz="2800" dirty="0" smtClean="0">
                <a:solidFill>
                  <a:schemeClr val="bg1"/>
                </a:solidFill>
              </a:rPr>
              <a:t>	- Memory Difficulties</a:t>
            </a:r>
          </a:p>
          <a:p>
            <a:endParaRPr lang="en-US" sz="2800" dirty="0" smtClean="0">
              <a:solidFill>
                <a:schemeClr val="bg1"/>
              </a:solidFill>
            </a:endParaRPr>
          </a:p>
          <a:p>
            <a:r>
              <a:rPr lang="en-US" sz="2800" b="1" dirty="0" smtClean="0">
                <a:solidFill>
                  <a:schemeClr val="bg1"/>
                </a:solidFill>
              </a:rPr>
              <a:t>6) PSYCHOSOCIAL Distress:</a:t>
            </a:r>
          </a:p>
          <a:p>
            <a:r>
              <a:rPr lang="en-US" sz="2800" dirty="0" smtClean="0">
                <a:solidFill>
                  <a:schemeClr val="bg1"/>
                </a:solidFill>
              </a:rPr>
              <a:t>	- Depression</a:t>
            </a:r>
          </a:p>
          <a:p>
            <a:r>
              <a:rPr lang="en-US" sz="2800" dirty="0" smtClean="0">
                <a:solidFill>
                  <a:schemeClr val="bg1"/>
                </a:solidFill>
              </a:rPr>
              <a:t>	- Anxiety</a:t>
            </a:r>
          </a:p>
          <a:p>
            <a:r>
              <a:rPr lang="en-US" sz="2800" dirty="0" smtClean="0">
                <a:solidFill>
                  <a:schemeClr val="bg1"/>
                </a:solidFill>
              </a:rPr>
              <a:t>	- Fear</a:t>
            </a:r>
            <a:endParaRPr lang="en-US" sz="2800" dirty="0">
              <a:solidFill>
                <a:schemeClr val="bg1"/>
              </a:solidFill>
            </a:endParaRPr>
          </a:p>
        </p:txBody>
      </p:sp>
      <p:pic>
        <p:nvPicPr>
          <p:cNvPr id="3075" name="Picture 3" descr="C:\Documents and Settings\cindy stegman\Temporary Internet Files\Content.IE5\A9C0KFGV\MPj04444860000[1].jpg"/>
          <p:cNvPicPr>
            <a:picLocks noChangeAspect="1" noChangeArrowheads="1"/>
          </p:cNvPicPr>
          <p:nvPr/>
        </p:nvPicPr>
        <p:blipFill>
          <a:blip r:embed="rId2" cstate="print"/>
          <a:srcRect/>
          <a:stretch>
            <a:fillRect/>
          </a:stretch>
        </p:blipFill>
        <p:spPr bwMode="auto">
          <a:xfrm>
            <a:off x="4953000" y="2133600"/>
            <a:ext cx="4191000" cy="2805546"/>
          </a:xfrm>
          <a:prstGeom prst="rect">
            <a:avLst/>
          </a:prstGeom>
          <a:noFill/>
        </p:spPr>
      </p:pic>
      <p:sp>
        <p:nvSpPr>
          <p:cNvPr id="6" name="TextBox 5"/>
          <p:cNvSpPr txBox="1"/>
          <p:nvPr/>
        </p:nvSpPr>
        <p:spPr>
          <a:xfrm>
            <a:off x="8239585" y="4953000"/>
            <a:ext cx="926857" cy="246221"/>
          </a:xfrm>
          <a:prstGeom prst="rect">
            <a:avLst/>
          </a:prstGeom>
          <a:noFill/>
        </p:spPr>
        <p:txBody>
          <a:bodyPr wrap="none" rtlCol="0">
            <a:spAutoFit/>
          </a:bodyPr>
          <a:lstStyle/>
          <a:p>
            <a:r>
              <a:rPr lang="en-US" sz="1000" dirty="0" smtClean="0">
                <a:solidFill>
                  <a:schemeClr val="bg1"/>
                </a:solidFill>
              </a:rPr>
              <a:t>Clip art, 2007</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186309"/>
          </a:xfrm>
          <a:prstGeom prst="rect">
            <a:avLst/>
          </a:prstGeom>
          <a:noFill/>
        </p:spPr>
        <p:txBody>
          <a:bodyPr wrap="square" rtlCol="0">
            <a:spAutoFit/>
          </a:bodyPr>
          <a:lstStyle/>
          <a:p>
            <a:pPr algn="ctr"/>
            <a:r>
              <a:rPr lang="en-US" sz="3000" b="1" dirty="0" smtClean="0">
                <a:solidFill>
                  <a:srgbClr val="FFC000"/>
                </a:solidFill>
              </a:rPr>
              <a:t>G. S. is a 65 year-old man diagnosed with Stage IV Lung cancer in</a:t>
            </a:r>
            <a:r>
              <a:rPr lang="en-US" sz="3000" dirty="0" smtClean="0">
                <a:solidFill>
                  <a:srgbClr val="FFC000"/>
                </a:solidFill>
              </a:rPr>
              <a:t> </a:t>
            </a:r>
            <a:r>
              <a:rPr lang="en-US" sz="3000" b="1" dirty="0" smtClean="0">
                <a:solidFill>
                  <a:srgbClr val="FFC000"/>
                </a:solidFill>
              </a:rPr>
              <a:t>October 2009</a:t>
            </a:r>
          </a:p>
          <a:p>
            <a:endParaRPr lang="en-US" sz="2400" b="1" dirty="0" smtClean="0">
              <a:solidFill>
                <a:schemeClr val="bg1"/>
              </a:solidFill>
            </a:endParaRPr>
          </a:p>
          <a:p>
            <a:pPr>
              <a:buFontTx/>
              <a:buChar char="-"/>
            </a:pPr>
            <a:r>
              <a:rPr lang="en-US" dirty="0" smtClean="0">
                <a:solidFill>
                  <a:schemeClr val="bg1"/>
                </a:solidFill>
              </a:rPr>
              <a:t>  His presenting symptom at the time of diagnosis is rib pain.</a:t>
            </a:r>
          </a:p>
          <a:p>
            <a:pPr>
              <a:buFontTx/>
              <a:buChar char="-"/>
            </a:pPr>
            <a:r>
              <a:rPr lang="en-US" b="1" dirty="0" smtClean="0">
                <a:solidFill>
                  <a:schemeClr val="bg1"/>
                </a:solidFill>
              </a:rPr>
              <a:t>  </a:t>
            </a:r>
            <a:r>
              <a:rPr lang="en-US" dirty="0" smtClean="0">
                <a:solidFill>
                  <a:schemeClr val="bg1"/>
                </a:solidFill>
              </a:rPr>
              <a:t>During the next few weeks, G.S has received several radiation treatments to his ribs.</a:t>
            </a:r>
          </a:p>
          <a:p>
            <a:r>
              <a:rPr lang="en-US" dirty="0" smtClean="0">
                <a:solidFill>
                  <a:schemeClr val="bg1"/>
                </a:solidFill>
              </a:rPr>
              <a:t>-  After his radiation treatment, G.S has also received system chemotherapy.  </a:t>
            </a:r>
          </a:p>
          <a:p>
            <a:pPr algn="ctr"/>
            <a:endParaRPr lang="en-US" sz="2400" dirty="0" smtClean="0">
              <a:solidFill>
                <a:schemeClr val="bg1"/>
              </a:solidFill>
            </a:endParaRPr>
          </a:p>
          <a:p>
            <a:pPr algn="ctr"/>
            <a:r>
              <a:rPr lang="en-US" sz="2400" b="1" dirty="0" smtClean="0">
                <a:solidFill>
                  <a:schemeClr val="bg1"/>
                </a:solidFill>
              </a:rPr>
              <a:t>(Up to this point, G.S. has tolerated this treatment fairly well)</a:t>
            </a:r>
          </a:p>
          <a:p>
            <a:endParaRPr lang="en-US" sz="2400" b="1" dirty="0" smtClean="0">
              <a:solidFill>
                <a:schemeClr val="bg1"/>
              </a:solidFill>
            </a:endParaRPr>
          </a:p>
          <a:p>
            <a:r>
              <a:rPr lang="en-US" sz="2400" b="1" dirty="0" smtClean="0">
                <a:solidFill>
                  <a:srgbClr val="FFC000"/>
                </a:solidFill>
              </a:rPr>
              <a:t>December of 2009 </a:t>
            </a:r>
            <a:r>
              <a:rPr lang="en-US" dirty="0" smtClean="0">
                <a:solidFill>
                  <a:schemeClr val="bg1"/>
                </a:solidFill>
              </a:rPr>
              <a:t>(post radiation/chemotherapy </a:t>
            </a:r>
            <a:r>
              <a:rPr lang="en-US" dirty="0" err="1" smtClean="0">
                <a:solidFill>
                  <a:schemeClr val="bg1"/>
                </a:solidFill>
              </a:rPr>
              <a:t>tx</a:t>
            </a:r>
            <a:r>
              <a:rPr lang="en-US" dirty="0" smtClean="0">
                <a:solidFill>
                  <a:schemeClr val="bg1"/>
                </a:solidFill>
              </a:rPr>
              <a:t>) G.S had a </a:t>
            </a:r>
            <a:r>
              <a:rPr lang="en-US" dirty="0" smtClean="0">
                <a:solidFill>
                  <a:schemeClr val="bg1"/>
                </a:solidFill>
                <a:hlinkClick r:id="rId2" action="ppaction://hlinksldjump" tooltip="Positron emission tomography (PET) uses radioactive positively charged particles to detect subtle changes in the body's metabolism &amp; chemical activities.  Malignant tumors grow faster and use glucose at a faster rate than healthy tissue (Johnson, G. 2007)"/>
              </a:rPr>
              <a:t>PET</a:t>
            </a:r>
            <a:r>
              <a:rPr lang="en-US" dirty="0" smtClean="0">
                <a:solidFill>
                  <a:schemeClr val="bg1"/>
                </a:solidFill>
              </a:rPr>
              <a:t> scan that  showing worsening enlargement of primary tumor.</a:t>
            </a:r>
          </a:p>
          <a:p>
            <a:endParaRPr lang="en-US" sz="2400" dirty="0" smtClean="0">
              <a:solidFill>
                <a:schemeClr val="bg1"/>
              </a:solidFill>
            </a:endParaRPr>
          </a:p>
          <a:p>
            <a:r>
              <a:rPr lang="en-US" sz="2400" b="1" dirty="0" smtClean="0">
                <a:solidFill>
                  <a:srgbClr val="FFC000"/>
                </a:solidFill>
              </a:rPr>
              <a:t>January 2010</a:t>
            </a:r>
            <a:r>
              <a:rPr lang="en-US" sz="2400" dirty="0" smtClean="0">
                <a:solidFill>
                  <a:srgbClr val="FFC000"/>
                </a:solidFill>
              </a:rPr>
              <a:t> </a:t>
            </a:r>
            <a:r>
              <a:rPr lang="en-US" dirty="0" smtClean="0">
                <a:solidFill>
                  <a:schemeClr val="bg1"/>
                </a:solidFill>
              </a:rPr>
              <a:t>G.S. was switched to salvage </a:t>
            </a:r>
            <a:r>
              <a:rPr lang="en-US" dirty="0" err="1" smtClean="0">
                <a:solidFill>
                  <a:schemeClr val="bg1"/>
                </a:solidFill>
              </a:rPr>
              <a:t>Taxotere</a:t>
            </a:r>
            <a:r>
              <a:rPr lang="en-US" dirty="0" smtClean="0">
                <a:solidFill>
                  <a:schemeClr val="bg1"/>
                </a:solidFill>
              </a:rPr>
              <a:t> chemotherapy regimen</a:t>
            </a:r>
          </a:p>
          <a:p>
            <a:pPr>
              <a:buFontTx/>
              <a:buChar char="-"/>
            </a:pPr>
            <a:endParaRPr lang="en-US" sz="2400" dirty="0" smtClean="0">
              <a:solidFill>
                <a:srgbClr val="FFC000"/>
              </a:solidFill>
            </a:endParaRPr>
          </a:p>
          <a:p>
            <a:r>
              <a:rPr lang="en-US" sz="2400" dirty="0" smtClean="0">
                <a:solidFill>
                  <a:srgbClr val="FFC000"/>
                </a:solidFill>
              </a:rPr>
              <a:t>Over the next few weeks to months</a:t>
            </a:r>
            <a:r>
              <a:rPr lang="en-US" sz="2400" dirty="0" smtClean="0">
                <a:solidFill>
                  <a:schemeClr val="bg1"/>
                </a:solidFill>
              </a:rPr>
              <a:t> </a:t>
            </a:r>
            <a:r>
              <a:rPr lang="en-US" dirty="0" smtClean="0">
                <a:solidFill>
                  <a:schemeClr val="bg1"/>
                </a:solidFill>
              </a:rPr>
              <a:t>G.S. is seen in the clinic with increased weakness, hypotension, nausea, and dehydration.</a:t>
            </a:r>
          </a:p>
          <a:p>
            <a:endParaRPr lang="en-US" sz="2400" dirty="0" smtClean="0">
              <a:solidFill>
                <a:schemeClr val="bg1"/>
              </a:solidFill>
            </a:endParaRPr>
          </a:p>
        </p:txBody>
      </p:sp>
      <p:sp>
        <p:nvSpPr>
          <p:cNvPr id="4" name="Right Arrow 3"/>
          <p:cNvSpPr/>
          <p:nvPr/>
        </p:nvSpPr>
        <p:spPr>
          <a:xfrm>
            <a:off x="6019800" y="5562600"/>
            <a:ext cx="2590800" cy="7620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Continued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524863"/>
          </a:xfrm>
          <a:prstGeom prst="rect">
            <a:avLst/>
          </a:prstGeom>
          <a:noFill/>
        </p:spPr>
        <p:txBody>
          <a:bodyPr wrap="square" rtlCol="0">
            <a:spAutoFit/>
          </a:bodyPr>
          <a:lstStyle/>
          <a:p>
            <a:r>
              <a:rPr lang="en-US" sz="3200" b="1" dirty="0" smtClean="0">
                <a:solidFill>
                  <a:schemeClr val="bg1"/>
                </a:solidFill>
              </a:rPr>
              <a:t>Today March 2010, G.S is seen in the clinic:</a:t>
            </a:r>
          </a:p>
          <a:p>
            <a:endParaRPr lang="en-US" dirty="0" smtClean="0">
              <a:solidFill>
                <a:schemeClr val="bg1"/>
              </a:solidFill>
            </a:endParaRPr>
          </a:p>
          <a:p>
            <a:r>
              <a:rPr lang="en-US" dirty="0" smtClean="0">
                <a:solidFill>
                  <a:schemeClr val="bg1"/>
                </a:solidFill>
              </a:rPr>
              <a:t>	- G.S. is looking frail &amp; ashen in color</a:t>
            </a:r>
          </a:p>
          <a:p>
            <a:r>
              <a:rPr lang="en-US" dirty="0" smtClean="0">
                <a:solidFill>
                  <a:schemeClr val="bg1"/>
                </a:solidFill>
              </a:rPr>
              <a:t>	- Knees down bilateral  has +3 pitting edema</a:t>
            </a:r>
          </a:p>
          <a:p>
            <a:r>
              <a:rPr lang="en-US" dirty="0" smtClean="0">
                <a:solidFill>
                  <a:schemeClr val="bg1"/>
                </a:solidFill>
              </a:rPr>
              <a:t>	- Oxygen saturation measuring at 87% on room air</a:t>
            </a:r>
          </a:p>
          <a:p>
            <a:r>
              <a:rPr lang="en-US" dirty="0" smtClean="0">
                <a:solidFill>
                  <a:schemeClr val="bg1"/>
                </a:solidFill>
              </a:rPr>
              <a:t>	- No appetite</a:t>
            </a:r>
          </a:p>
          <a:p>
            <a:r>
              <a:rPr lang="en-US" dirty="0" smtClean="0">
                <a:solidFill>
                  <a:schemeClr val="bg1"/>
                </a:solidFill>
              </a:rPr>
              <a:t>	- Lost of five pounds  since February </a:t>
            </a:r>
          </a:p>
          <a:p>
            <a:r>
              <a:rPr lang="en-US" dirty="0" smtClean="0">
                <a:solidFill>
                  <a:schemeClr val="bg1"/>
                </a:solidFill>
              </a:rPr>
              <a:t>	- Denies any pain</a:t>
            </a:r>
          </a:p>
          <a:p>
            <a:r>
              <a:rPr lang="en-US" dirty="0" smtClean="0">
                <a:solidFill>
                  <a:schemeClr val="bg1"/>
                </a:solidFill>
              </a:rPr>
              <a:t>	- C/o of shortness of breath with activity</a:t>
            </a:r>
          </a:p>
          <a:p>
            <a:r>
              <a:rPr lang="en-US" dirty="0" smtClean="0">
                <a:solidFill>
                  <a:schemeClr val="bg1"/>
                </a:solidFill>
              </a:rPr>
              <a:t>	- Uses a walker to assist with ambulation</a:t>
            </a:r>
          </a:p>
          <a:p>
            <a:r>
              <a:rPr lang="en-US" dirty="0" smtClean="0">
                <a:solidFill>
                  <a:schemeClr val="bg1"/>
                </a:solidFill>
              </a:rPr>
              <a:t>	- C/O of insomnia, due to trouble breathing at night</a:t>
            </a:r>
          </a:p>
          <a:p>
            <a:r>
              <a:rPr lang="en-US" dirty="0" smtClean="0">
                <a:solidFill>
                  <a:schemeClr val="bg1"/>
                </a:solidFill>
              </a:rPr>
              <a:t>	- On auscultation: fine wheezes heard throughout bases of lungs</a:t>
            </a:r>
          </a:p>
          <a:p>
            <a:endParaRPr lang="en-US" sz="3200" b="1" dirty="0" smtClean="0">
              <a:solidFill>
                <a:schemeClr val="bg1"/>
              </a:solidFill>
            </a:endParaRPr>
          </a:p>
          <a:p>
            <a:r>
              <a:rPr lang="en-US" sz="3200" b="1" dirty="0" smtClean="0">
                <a:solidFill>
                  <a:schemeClr val="bg1"/>
                </a:solidFill>
              </a:rPr>
              <a:t>HOME MEDICATION:</a:t>
            </a:r>
          </a:p>
          <a:p>
            <a:endParaRPr lang="en-US" sz="2000" dirty="0" smtClean="0">
              <a:solidFill>
                <a:schemeClr val="bg1"/>
              </a:solidFill>
            </a:endParaRPr>
          </a:p>
          <a:p>
            <a:pPr>
              <a:buFontTx/>
              <a:buChar char="-"/>
            </a:pPr>
            <a:r>
              <a:rPr lang="en-US" sz="2000" b="1" dirty="0" smtClean="0">
                <a:solidFill>
                  <a:schemeClr val="bg1"/>
                </a:solidFill>
              </a:rPr>
              <a:t> </a:t>
            </a:r>
            <a:r>
              <a:rPr lang="en-US" sz="2000" b="1" dirty="0" smtClean="0">
                <a:solidFill>
                  <a:schemeClr val="bg1"/>
                </a:solidFill>
                <a:hlinkClick r:id="rId2" action="ppaction://hlinksldjump" tooltip="Is an opiate in an extended-release capsule, which is prescribed for pain relief."/>
              </a:rPr>
              <a:t>MS </a:t>
            </a:r>
            <a:r>
              <a:rPr lang="en-US" sz="2000" b="1" dirty="0" err="1" smtClean="0">
                <a:solidFill>
                  <a:schemeClr val="bg1"/>
                </a:solidFill>
                <a:hlinkClick r:id="rId2" action="ppaction://hlinksldjump" tooltip="Is an opiate in an extended-release capsule, which is prescribed for pain relief."/>
              </a:rPr>
              <a:t>Contin</a:t>
            </a:r>
            <a:r>
              <a:rPr lang="en-US" sz="2000" b="1" dirty="0" smtClean="0">
                <a:solidFill>
                  <a:schemeClr val="bg1"/>
                </a:solidFill>
                <a:hlinkClick r:id="rId2" action="ppaction://hlinksldjump" tooltip="Is an opiate in an extended-release capsule, which is prescribed for pain relief."/>
              </a:rPr>
              <a:t> </a:t>
            </a:r>
            <a:r>
              <a:rPr lang="en-US" sz="2000" dirty="0" smtClean="0">
                <a:solidFill>
                  <a:schemeClr val="bg1"/>
                </a:solidFill>
              </a:rPr>
              <a:t>30 mg BID</a:t>
            </a:r>
          </a:p>
          <a:p>
            <a:pPr>
              <a:buFontTx/>
              <a:buChar char="-"/>
            </a:pPr>
            <a:r>
              <a:rPr lang="en-US" sz="2000" b="1" dirty="0" smtClean="0">
                <a:solidFill>
                  <a:schemeClr val="bg1"/>
                </a:solidFill>
              </a:rPr>
              <a:t> </a:t>
            </a:r>
            <a:r>
              <a:rPr lang="en-US" sz="2000" b="1" dirty="0" err="1" smtClean="0">
                <a:solidFill>
                  <a:schemeClr val="bg1"/>
                </a:solidFill>
                <a:hlinkClick r:id="rId2" action="ppaction://hlinksldjump" tooltip="It is indicated to prevent oropharyngeal candidiasis (thrush) (Nursing Drug Handbook, 2007)."/>
              </a:rPr>
              <a:t>Fluconazole</a:t>
            </a:r>
            <a:r>
              <a:rPr lang="en-US" sz="2000" b="1" dirty="0" smtClean="0">
                <a:solidFill>
                  <a:schemeClr val="bg1"/>
                </a:solidFill>
              </a:rPr>
              <a:t> </a:t>
            </a:r>
            <a:r>
              <a:rPr lang="en-US" sz="2000" dirty="0" smtClean="0">
                <a:solidFill>
                  <a:schemeClr val="bg1"/>
                </a:solidFill>
              </a:rPr>
              <a:t>200 mg</a:t>
            </a:r>
          </a:p>
          <a:p>
            <a:pPr>
              <a:buFontTx/>
              <a:buChar char="-"/>
            </a:pPr>
            <a:r>
              <a:rPr lang="en-US" sz="2000" b="1" dirty="0" smtClean="0">
                <a:solidFill>
                  <a:schemeClr val="bg1"/>
                </a:solidFill>
              </a:rPr>
              <a:t> </a:t>
            </a:r>
            <a:r>
              <a:rPr lang="en-US" sz="2000" b="1" dirty="0" err="1" smtClean="0">
                <a:solidFill>
                  <a:schemeClr val="bg1"/>
                </a:solidFill>
                <a:hlinkClick r:id="rId2" action="ppaction://hlinksldjump" tooltip="A benzodiazepine, which is a central nervous system depressant (Nursing Drug Handbook, 2007)."/>
              </a:rPr>
              <a:t>Ativan</a:t>
            </a:r>
            <a:r>
              <a:rPr lang="en-US" sz="2000" b="1" dirty="0" smtClean="0">
                <a:solidFill>
                  <a:schemeClr val="bg1"/>
                </a:solidFill>
              </a:rPr>
              <a:t> </a:t>
            </a:r>
            <a:r>
              <a:rPr lang="en-US" sz="2000" dirty="0" smtClean="0">
                <a:solidFill>
                  <a:schemeClr val="bg1"/>
                </a:solidFill>
              </a:rPr>
              <a:t>0.5-1 mg every 8 hrs PRN</a:t>
            </a:r>
          </a:p>
          <a:p>
            <a:pPr>
              <a:buFontTx/>
              <a:buChar char="-"/>
            </a:pPr>
            <a:r>
              <a:rPr lang="en-US" sz="2000" b="1" dirty="0" smtClean="0">
                <a:solidFill>
                  <a:schemeClr val="bg1"/>
                </a:solidFill>
                <a:hlinkClick r:id="rId2" action="ppaction://hlinksldjump" tooltip="An opiate, which is indicated to relieve pain.  The onset of this drug is 10-15 minutes and peak about 1 hour (Nursing Drug Handbook, 2007)."/>
              </a:rPr>
              <a:t> </a:t>
            </a:r>
            <a:r>
              <a:rPr lang="en-US" sz="2000" b="1" dirty="0" err="1" smtClean="0">
                <a:solidFill>
                  <a:schemeClr val="bg1"/>
                </a:solidFill>
                <a:hlinkClick r:id="rId2" action="ppaction://hlinksldjump" tooltip="An opiate, which is indicated to relieve pain.  The onset of this drug is 10-15 minutes and peak about 1 hour (Nursing Drug Handbook, 2007)."/>
              </a:rPr>
              <a:t>Oxycodone</a:t>
            </a:r>
            <a:r>
              <a:rPr lang="en-US" sz="2000" b="1" dirty="0" smtClean="0">
                <a:solidFill>
                  <a:schemeClr val="bg1"/>
                </a:solidFill>
              </a:rPr>
              <a:t> 5 mg </a:t>
            </a:r>
            <a:r>
              <a:rPr lang="en-US" sz="2000" dirty="0" smtClean="0">
                <a:solidFill>
                  <a:schemeClr val="bg1"/>
                </a:solidFill>
              </a:rPr>
              <a:t>(1-3)  every 2 hrs </a:t>
            </a:r>
            <a:r>
              <a:rPr lang="en-US" sz="2000" dirty="0" smtClean="0"/>
              <a:t>PRN</a:t>
            </a:r>
          </a:p>
          <a:p>
            <a:r>
              <a:rPr lang="en-US" sz="2400" dirty="0" smtClean="0"/>
              <a:t>	 </a:t>
            </a:r>
            <a:endParaRPr lang="en-US" sz="2400" dirty="0"/>
          </a:p>
        </p:txBody>
      </p:sp>
      <p:pic>
        <p:nvPicPr>
          <p:cNvPr id="2050" name="Picture 2" descr="C:\Documents and Settings\cindy stegman\Temporary Internet Files\Content.IE5\A9C0KFGV\MCj03479470000[1].wmf"/>
          <p:cNvPicPr>
            <a:picLocks noChangeAspect="1" noChangeArrowheads="1"/>
          </p:cNvPicPr>
          <p:nvPr/>
        </p:nvPicPr>
        <p:blipFill>
          <a:blip r:embed="rId3" cstate="print"/>
          <a:srcRect/>
          <a:stretch>
            <a:fillRect/>
          </a:stretch>
        </p:blipFill>
        <p:spPr bwMode="auto">
          <a:xfrm>
            <a:off x="6781800" y="4419600"/>
            <a:ext cx="2088957" cy="1752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5867400"/>
            <a:ext cx="1435008" cy="369332"/>
          </a:xfrm>
          <a:prstGeom prst="rect">
            <a:avLst/>
          </a:prstGeom>
          <a:noFill/>
        </p:spPr>
        <p:txBody>
          <a:bodyPr wrap="none" rtlCol="0">
            <a:spAutoFit/>
          </a:bodyPr>
          <a:lstStyle/>
          <a:p>
            <a:r>
              <a:rPr lang="en-US" dirty="0" smtClean="0"/>
              <a:t>Clip art, 2010</a:t>
            </a:r>
            <a:endParaRPr lang="en-US" dirty="0"/>
          </a:p>
        </p:txBody>
      </p:sp>
      <p:sp>
        <p:nvSpPr>
          <p:cNvPr id="31" name="Rounded Rectangle 30">
            <a:hlinkClick r:id="rId2" action="ppaction://hlinksldjump"/>
          </p:cNvPr>
          <p:cNvSpPr/>
          <p:nvPr/>
        </p:nvSpPr>
        <p:spPr>
          <a:xfrm>
            <a:off x="4572000" y="1676400"/>
            <a:ext cx="4343400" cy="838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Pathophysiology</a:t>
            </a:r>
            <a:r>
              <a:rPr lang="en-US" dirty="0" smtClean="0"/>
              <a:t> of advanced lung cancer</a:t>
            </a:r>
            <a:endParaRPr lang="en-US" dirty="0"/>
          </a:p>
        </p:txBody>
      </p:sp>
      <p:sp>
        <p:nvSpPr>
          <p:cNvPr id="42" name="Rounded Rectangle 41">
            <a:hlinkClick r:id="rId3" action="ppaction://hlinksldjump"/>
          </p:cNvPr>
          <p:cNvSpPr/>
          <p:nvPr/>
        </p:nvSpPr>
        <p:spPr>
          <a:xfrm>
            <a:off x="152400" y="1676400"/>
            <a:ext cx="4343400" cy="838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Anatomy of normal lung function</a:t>
            </a:r>
            <a:endParaRPr lang="en-US" dirty="0"/>
          </a:p>
        </p:txBody>
      </p:sp>
      <p:sp>
        <p:nvSpPr>
          <p:cNvPr id="43" name="Rounded Rectangle 42">
            <a:hlinkClick r:id="rId4" action="ppaction://hlinksldjump"/>
          </p:cNvPr>
          <p:cNvSpPr/>
          <p:nvPr/>
        </p:nvSpPr>
        <p:spPr>
          <a:xfrm>
            <a:off x="152400" y="3505200"/>
            <a:ext cx="4343400" cy="838200"/>
          </a:xfrm>
          <a:prstGeom prst="roundRect">
            <a:avLst/>
          </a:prstGeom>
          <a:solidFill>
            <a:srgbClr val="A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Causes </a:t>
            </a:r>
            <a:r>
              <a:rPr lang="en-US" dirty="0" smtClean="0">
                <a:solidFill>
                  <a:schemeClr val="bg1"/>
                </a:solidFill>
              </a:rPr>
              <a:t>of dyspnea</a:t>
            </a:r>
            <a:endParaRPr lang="en-US" dirty="0">
              <a:solidFill>
                <a:schemeClr val="bg1"/>
              </a:solidFill>
            </a:endParaRPr>
          </a:p>
        </p:txBody>
      </p:sp>
      <p:sp>
        <p:nvSpPr>
          <p:cNvPr id="44" name="Rounded Rectangle 43">
            <a:hlinkClick r:id="rId5" action="ppaction://hlinksldjump"/>
          </p:cNvPr>
          <p:cNvSpPr/>
          <p:nvPr/>
        </p:nvSpPr>
        <p:spPr>
          <a:xfrm>
            <a:off x="4572000" y="2590800"/>
            <a:ext cx="4343400" cy="83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Mechanisms of dyspnea</a:t>
            </a:r>
            <a:endParaRPr lang="en-US" dirty="0"/>
          </a:p>
        </p:txBody>
      </p:sp>
      <p:sp>
        <p:nvSpPr>
          <p:cNvPr id="45" name="Rounded Rectangle 44">
            <a:hlinkClick r:id="rId6" action="ppaction://hlinksldjump"/>
          </p:cNvPr>
          <p:cNvSpPr/>
          <p:nvPr/>
        </p:nvSpPr>
        <p:spPr>
          <a:xfrm>
            <a:off x="152400" y="2590800"/>
            <a:ext cx="4343400" cy="838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Genetic relationship</a:t>
            </a:r>
            <a:endParaRPr lang="en-US" dirty="0"/>
          </a:p>
        </p:txBody>
      </p:sp>
      <p:sp>
        <p:nvSpPr>
          <p:cNvPr id="46" name="Rounded Rectangle 45">
            <a:hlinkClick r:id="rId7" action="ppaction://hlinksldjump"/>
          </p:cNvPr>
          <p:cNvSpPr/>
          <p:nvPr/>
        </p:nvSpPr>
        <p:spPr>
          <a:xfrm>
            <a:off x="4572000" y="4419600"/>
            <a:ext cx="4343400" cy="838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Evidence-Based Nursing Interventions</a:t>
            </a:r>
            <a:endParaRPr lang="en-US" dirty="0"/>
          </a:p>
        </p:txBody>
      </p:sp>
      <p:sp>
        <p:nvSpPr>
          <p:cNvPr id="47" name="Rounded Rectangle 46">
            <a:hlinkClick r:id="rId8" action="ppaction://hlinksldjump"/>
          </p:cNvPr>
          <p:cNvSpPr/>
          <p:nvPr/>
        </p:nvSpPr>
        <p:spPr>
          <a:xfrm>
            <a:off x="4572000" y="3505200"/>
            <a:ext cx="4343400" cy="838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Stress &amp; Immune/Inflammatory response</a:t>
            </a:r>
            <a:endParaRPr lang="en-US" dirty="0"/>
          </a:p>
        </p:txBody>
      </p:sp>
      <p:sp>
        <p:nvSpPr>
          <p:cNvPr id="48" name="Rounded Rectangle 47">
            <a:hlinkClick r:id="rId9" action="ppaction://hlinksldjump"/>
          </p:cNvPr>
          <p:cNvSpPr/>
          <p:nvPr/>
        </p:nvSpPr>
        <p:spPr>
          <a:xfrm>
            <a:off x="152400" y="4419600"/>
            <a:ext cx="4343400" cy="838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Nursing assessment</a:t>
            </a:r>
            <a:endParaRPr lang="en-US" dirty="0"/>
          </a:p>
        </p:txBody>
      </p:sp>
      <p:sp>
        <p:nvSpPr>
          <p:cNvPr id="51" name="Rounded Rectangle 50">
            <a:hlinkClick r:id="rId10" action="ppaction://hlinksldjump"/>
          </p:cNvPr>
          <p:cNvSpPr/>
          <p:nvPr/>
        </p:nvSpPr>
        <p:spPr>
          <a:xfrm>
            <a:off x="4572000" y="5334000"/>
            <a:ext cx="4343400" cy="838200"/>
          </a:xfrm>
          <a:prstGeom prst="roundRect">
            <a:avLst/>
          </a:prstGeom>
          <a:solidFill>
            <a:srgbClr val="F71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Case Study</a:t>
            </a:r>
            <a:endParaRPr lang="en-US" dirty="0"/>
          </a:p>
        </p:txBody>
      </p:sp>
      <p:sp>
        <p:nvSpPr>
          <p:cNvPr id="52" name="Rounded Rectangle 51">
            <a:hlinkClick r:id="rId11" action="ppaction://hlinksldjump"/>
          </p:cNvPr>
          <p:cNvSpPr/>
          <p:nvPr/>
        </p:nvSpPr>
        <p:spPr>
          <a:xfrm>
            <a:off x="152400" y="5334000"/>
            <a:ext cx="4343400" cy="8382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Nursing-Sensitive Outcomes</a:t>
            </a:r>
            <a:endParaRPr lang="en-US" dirty="0"/>
          </a:p>
        </p:txBody>
      </p:sp>
      <p:sp>
        <p:nvSpPr>
          <p:cNvPr id="53" name="TextBox 52"/>
          <p:cNvSpPr txBox="1"/>
          <p:nvPr/>
        </p:nvSpPr>
        <p:spPr>
          <a:xfrm>
            <a:off x="1981200" y="0"/>
            <a:ext cx="5252848" cy="769441"/>
          </a:xfrm>
          <a:prstGeom prst="rect">
            <a:avLst/>
          </a:prstGeom>
          <a:noFill/>
        </p:spPr>
        <p:txBody>
          <a:bodyPr wrap="none" rtlCol="0">
            <a:spAutoFit/>
          </a:bodyPr>
          <a:lstStyle/>
          <a:p>
            <a:r>
              <a:rPr lang="en-US" sz="4400" b="1" u="sng" dirty="0" smtClean="0">
                <a:solidFill>
                  <a:schemeClr val="bg1"/>
                </a:solidFill>
              </a:rPr>
              <a:t>Content of Tutorial</a:t>
            </a:r>
            <a:endParaRPr lang="en-US" sz="4400" b="1" u="sng" dirty="0">
              <a:solidFill>
                <a:schemeClr val="bg1"/>
              </a:solidFill>
            </a:endParaRPr>
          </a:p>
        </p:txBody>
      </p:sp>
      <p:sp>
        <p:nvSpPr>
          <p:cNvPr id="54" name="TextBox 53"/>
          <p:cNvSpPr txBox="1"/>
          <p:nvPr/>
        </p:nvSpPr>
        <p:spPr>
          <a:xfrm>
            <a:off x="94692" y="914400"/>
            <a:ext cx="8997912" cy="646331"/>
          </a:xfrm>
          <a:prstGeom prst="rect">
            <a:avLst/>
          </a:prstGeom>
          <a:noFill/>
        </p:spPr>
        <p:txBody>
          <a:bodyPr wrap="none" rtlCol="0">
            <a:spAutoFit/>
          </a:bodyPr>
          <a:lstStyle/>
          <a:p>
            <a:pPr algn="ctr"/>
            <a:r>
              <a:rPr lang="en-US" dirty="0" smtClean="0">
                <a:solidFill>
                  <a:schemeClr val="bg1"/>
                </a:solidFill>
              </a:rPr>
              <a:t>At any time during tutorial you may click         to come to this screen and select next topic.</a:t>
            </a:r>
          </a:p>
          <a:p>
            <a:pPr algn="ctr"/>
            <a:r>
              <a:rPr lang="en-US" dirty="0" smtClean="0">
                <a:solidFill>
                  <a:schemeClr val="bg1"/>
                </a:solidFill>
              </a:rPr>
              <a:t>Let’s get started… taking a DEEP breath and relax!</a:t>
            </a:r>
            <a:endParaRPr lang="en-US" dirty="0">
              <a:solidFill>
                <a:schemeClr val="bg1"/>
              </a:solidFill>
            </a:endParaRPr>
          </a:p>
        </p:txBody>
      </p:sp>
      <p:sp>
        <p:nvSpPr>
          <p:cNvPr id="55" name="Action Button: Home 54">
            <a:hlinkClick r:id="rId12" action="ppaction://hlinksldjump" highlightClick="1"/>
          </p:cNvPr>
          <p:cNvSpPr/>
          <p:nvPr/>
        </p:nvSpPr>
        <p:spPr>
          <a:xfrm>
            <a:off x="4267200" y="838200"/>
            <a:ext cx="3810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323439"/>
          </a:xfrm>
          <a:prstGeom prst="rect">
            <a:avLst/>
          </a:prstGeom>
          <a:noFill/>
        </p:spPr>
        <p:txBody>
          <a:bodyPr wrap="square" rtlCol="0">
            <a:spAutoFit/>
          </a:bodyPr>
          <a:lstStyle/>
          <a:p>
            <a:pPr algn="ctr"/>
            <a:r>
              <a:rPr lang="en-US" sz="2800" b="1" dirty="0" smtClean="0">
                <a:solidFill>
                  <a:schemeClr val="bg1"/>
                </a:solidFill>
              </a:rPr>
              <a:t>These are all possible Nursing Interventions  to help relieve G.S’s DYSPNEA.</a:t>
            </a:r>
          </a:p>
          <a:p>
            <a:pPr algn="ctr"/>
            <a:r>
              <a:rPr lang="en-US" sz="2400" b="1" i="1" dirty="0" smtClean="0">
                <a:solidFill>
                  <a:srgbClr val="FFC000"/>
                </a:solidFill>
              </a:rPr>
              <a:t>Click on all the buttons at the bottom to understand WHY?</a:t>
            </a:r>
            <a:endParaRPr lang="en-US" sz="2400" b="1" i="1" dirty="0">
              <a:solidFill>
                <a:srgbClr val="FFC000"/>
              </a:solidFill>
            </a:endParaRPr>
          </a:p>
        </p:txBody>
      </p:sp>
      <p:sp>
        <p:nvSpPr>
          <p:cNvPr id="4" name="TextBox 3"/>
          <p:cNvSpPr txBox="1"/>
          <p:nvPr/>
        </p:nvSpPr>
        <p:spPr>
          <a:xfrm>
            <a:off x="0" y="1371600"/>
            <a:ext cx="9144000" cy="4293483"/>
          </a:xfrm>
          <a:prstGeom prst="rect">
            <a:avLst/>
          </a:prstGeom>
          <a:noFill/>
        </p:spPr>
        <p:txBody>
          <a:bodyPr wrap="square" rtlCol="0">
            <a:spAutoFit/>
          </a:bodyPr>
          <a:lstStyle/>
          <a:p>
            <a:pPr marL="342900" indent="-342900">
              <a:buAutoNum type="alphaUcParenR"/>
            </a:pPr>
            <a:r>
              <a:rPr lang="en-US" sz="1500" dirty="0" smtClean="0">
                <a:solidFill>
                  <a:schemeClr val="bg1"/>
                </a:solidFill>
              </a:rPr>
              <a:t>Suggest to G.S to get a prescription of Morphine Sulfate in an immediate release </a:t>
            </a:r>
          </a:p>
          <a:p>
            <a:pPr marL="342900" indent="-342900"/>
            <a:r>
              <a:rPr lang="en-US" sz="1500" dirty="0" smtClean="0">
                <a:solidFill>
                  <a:schemeClr val="bg1"/>
                </a:solidFill>
              </a:rPr>
              <a:t>	capsules to help relieve his dyspnea</a:t>
            </a:r>
            <a:br>
              <a:rPr lang="en-US" sz="1500" dirty="0" smtClean="0">
                <a:solidFill>
                  <a:schemeClr val="bg1"/>
                </a:solidFill>
              </a:rPr>
            </a:br>
            <a:endParaRPr lang="en-US" sz="1500" b="1" dirty="0" smtClean="0">
              <a:solidFill>
                <a:schemeClr val="bg1"/>
              </a:solidFill>
            </a:endParaRPr>
          </a:p>
          <a:p>
            <a:pPr marL="342900" indent="-342900"/>
            <a:r>
              <a:rPr lang="en-US" sz="1500" dirty="0" smtClean="0">
                <a:solidFill>
                  <a:schemeClr val="bg1"/>
                </a:solidFill>
              </a:rPr>
              <a:t>B)	On assessment, heard audible wheezes in upper lung fields.  Suggest  an albuterol inhaler  treatment</a:t>
            </a:r>
          </a:p>
          <a:p>
            <a:pPr marL="342900" indent="-342900"/>
            <a:endParaRPr lang="en-US" sz="1500" dirty="0" smtClean="0">
              <a:solidFill>
                <a:schemeClr val="bg1"/>
              </a:solidFill>
            </a:endParaRPr>
          </a:p>
          <a:p>
            <a:pPr marL="342900" indent="-342900">
              <a:buAutoNum type="alphaUcParenR" startAt="3"/>
            </a:pPr>
            <a:r>
              <a:rPr lang="en-US" sz="1500" dirty="0" smtClean="0">
                <a:solidFill>
                  <a:schemeClr val="bg1"/>
                </a:solidFill>
              </a:rPr>
              <a:t>Suggest to G.S to take his </a:t>
            </a:r>
            <a:r>
              <a:rPr lang="en-US" sz="1500" dirty="0" err="1" smtClean="0">
                <a:solidFill>
                  <a:schemeClr val="bg1"/>
                </a:solidFill>
              </a:rPr>
              <a:t>Ativan</a:t>
            </a:r>
            <a:r>
              <a:rPr lang="en-US" sz="1500" dirty="0" smtClean="0">
                <a:solidFill>
                  <a:schemeClr val="bg1"/>
                </a:solidFill>
              </a:rPr>
              <a:t> before strenuous activities  &amp; before sleep to help relieve his anxiety</a:t>
            </a:r>
          </a:p>
          <a:p>
            <a:pPr marL="342900" indent="-342900"/>
            <a:endParaRPr lang="en-US" sz="1500" dirty="0" smtClean="0">
              <a:solidFill>
                <a:schemeClr val="bg1"/>
              </a:solidFill>
            </a:endParaRPr>
          </a:p>
          <a:p>
            <a:pPr marL="342900" indent="-342900"/>
            <a:r>
              <a:rPr lang="en-US" sz="1500" b="1" dirty="0" smtClean="0">
                <a:solidFill>
                  <a:schemeClr val="bg1"/>
                </a:solidFill>
              </a:rPr>
              <a:t>D)	</a:t>
            </a:r>
            <a:r>
              <a:rPr lang="en-US" sz="1500" dirty="0" smtClean="0">
                <a:solidFill>
                  <a:schemeClr val="bg1"/>
                </a:solidFill>
              </a:rPr>
              <a:t>G.S. oxygen saturation on room air was 87%.  Supplement oxygen to help relieve his dyspnea.</a:t>
            </a:r>
          </a:p>
          <a:p>
            <a:pPr marL="342900" indent="-342900"/>
            <a:r>
              <a:rPr lang="en-US" sz="1500" b="1" dirty="0" smtClean="0">
                <a:solidFill>
                  <a:schemeClr val="bg1"/>
                </a:solidFill>
              </a:rPr>
              <a:t> 	</a:t>
            </a:r>
            <a:endParaRPr lang="en-US" sz="1500" dirty="0" smtClean="0">
              <a:solidFill>
                <a:schemeClr val="bg1"/>
              </a:solidFill>
            </a:endParaRPr>
          </a:p>
          <a:p>
            <a:pPr marL="342900" indent="-342900">
              <a:buAutoNum type="alphaUcParenR" startAt="5"/>
            </a:pPr>
            <a:r>
              <a:rPr lang="en-US" sz="1500" dirty="0" smtClean="0">
                <a:solidFill>
                  <a:schemeClr val="bg1"/>
                </a:solidFill>
              </a:rPr>
              <a:t>Due to the edema (swelling) in his legs, ask his physician for an order of </a:t>
            </a:r>
            <a:r>
              <a:rPr lang="en-US" sz="1500" dirty="0" err="1" smtClean="0">
                <a:solidFill>
                  <a:schemeClr val="bg1"/>
                </a:solidFill>
              </a:rPr>
              <a:t>lasix</a:t>
            </a:r>
            <a:endParaRPr lang="en-US" sz="1500" dirty="0" smtClean="0">
              <a:solidFill>
                <a:schemeClr val="bg1"/>
              </a:solidFill>
            </a:endParaRPr>
          </a:p>
          <a:p>
            <a:pPr marL="342900" indent="-342900">
              <a:buAutoNum type="alphaUcParenR" startAt="5"/>
            </a:pPr>
            <a:endParaRPr lang="en-US" sz="1500" dirty="0" smtClean="0">
              <a:solidFill>
                <a:schemeClr val="bg1"/>
              </a:solidFill>
            </a:endParaRPr>
          </a:p>
          <a:p>
            <a:pPr marL="342900" indent="-342900">
              <a:buAutoNum type="alphaUcParenR" startAt="5"/>
            </a:pPr>
            <a:r>
              <a:rPr lang="en-US" sz="1500" dirty="0" smtClean="0">
                <a:solidFill>
                  <a:schemeClr val="bg1"/>
                </a:solidFill>
              </a:rPr>
              <a:t>Suggest to his wife to place a fan on G.S’s face and nose, as this might help relieve his dyspnea or use breathing techniques to slow down his breathing during periods of dyspnea. </a:t>
            </a:r>
            <a:endParaRPr lang="en-US" sz="2400" dirty="0" smtClean="0"/>
          </a:p>
          <a:p>
            <a:pPr marL="342900" indent="-342900">
              <a:buAutoNum type="alphaUcParenR" startAt="5"/>
            </a:pPr>
            <a:endParaRPr lang="en-US" sz="2400" dirty="0" smtClean="0">
              <a:solidFill>
                <a:schemeClr val="bg1"/>
              </a:solidFill>
            </a:endParaRPr>
          </a:p>
          <a:p>
            <a:pPr marL="342900" indent="-342900">
              <a:buAutoNum type="alphaUcParenR" startAt="5"/>
            </a:pPr>
            <a:r>
              <a:rPr lang="en-US" sz="1500" dirty="0" smtClean="0">
                <a:solidFill>
                  <a:schemeClr val="bg1"/>
                </a:solidFill>
              </a:rPr>
              <a:t>Educate G.S on relaxation techniques  &amp; encourage G.S to sleep in his recliner to keep upper body </a:t>
            </a:r>
          </a:p>
          <a:p>
            <a:pPr marL="342900" indent="-342900"/>
            <a:r>
              <a:rPr lang="en-US" sz="1500" dirty="0" smtClean="0">
                <a:solidFill>
                  <a:schemeClr val="bg1"/>
                </a:solidFill>
              </a:rPr>
              <a:t>	at least at 45-90 degree angel to help with sleep.</a:t>
            </a:r>
          </a:p>
          <a:p>
            <a:pPr marL="342900" indent="-342900"/>
            <a:endParaRPr lang="en-US" sz="2400" dirty="0" smtClean="0"/>
          </a:p>
        </p:txBody>
      </p:sp>
      <p:sp>
        <p:nvSpPr>
          <p:cNvPr id="5" name="Rounded Rectangle 4">
            <a:hlinkClick r:id="rId2" action="ppaction://hlinksldjump"/>
          </p:cNvPr>
          <p:cNvSpPr/>
          <p:nvPr/>
        </p:nvSpPr>
        <p:spPr>
          <a:xfrm>
            <a:off x="152400" y="5410200"/>
            <a:ext cx="11430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a:t>
            </a:r>
            <a:endParaRPr lang="en-US" sz="4000" dirty="0"/>
          </a:p>
        </p:txBody>
      </p:sp>
      <p:sp>
        <p:nvSpPr>
          <p:cNvPr id="6" name="Rounded Rectangle 5">
            <a:hlinkClick r:id="rId3" action="ppaction://hlinksldjump"/>
          </p:cNvPr>
          <p:cNvSpPr/>
          <p:nvPr/>
        </p:nvSpPr>
        <p:spPr>
          <a:xfrm>
            <a:off x="1371600" y="5410200"/>
            <a:ext cx="106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a:t>
            </a:r>
            <a:endParaRPr lang="en-US" sz="4000" dirty="0"/>
          </a:p>
        </p:txBody>
      </p:sp>
      <p:sp>
        <p:nvSpPr>
          <p:cNvPr id="7" name="Rounded Rectangle 6">
            <a:hlinkClick r:id="rId4" action="ppaction://hlinksldjump"/>
          </p:cNvPr>
          <p:cNvSpPr/>
          <p:nvPr/>
        </p:nvSpPr>
        <p:spPr>
          <a:xfrm>
            <a:off x="2514600" y="5410200"/>
            <a:ext cx="1143000" cy="762000"/>
          </a:xfrm>
          <a:prstGeom prst="roundRect">
            <a:avLst/>
          </a:prstGeom>
          <a:solidFill>
            <a:srgbClr val="A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t>
            </a:r>
            <a:endParaRPr lang="en-US" sz="4000" dirty="0"/>
          </a:p>
        </p:txBody>
      </p:sp>
      <p:sp>
        <p:nvSpPr>
          <p:cNvPr id="8" name="Rounded Rectangle 7">
            <a:hlinkClick r:id="rId5" action="ppaction://hlinksldjump"/>
          </p:cNvPr>
          <p:cNvSpPr/>
          <p:nvPr/>
        </p:nvSpPr>
        <p:spPr>
          <a:xfrm>
            <a:off x="3733800" y="5410200"/>
            <a:ext cx="1143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
            </a:r>
            <a:endParaRPr lang="en-US" sz="4000" dirty="0"/>
          </a:p>
        </p:txBody>
      </p:sp>
      <p:sp>
        <p:nvSpPr>
          <p:cNvPr id="9" name="Rounded Rectangle 8">
            <a:hlinkClick r:id="rId6" action="ppaction://hlinksldjump"/>
          </p:cNvPr>
          <p:cNvSpPr/>
          <p:nvPr/>
        </p:nvSpPr>
        <p:spPr>
          <a:xfrm>
            <a:off x="4953000" y="5410200"/>
            <a:ext cx="1143000" cy="762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a:t>
            </a:r>
            <a:endParaRPr lang="en-US" sz="4000" dirty="0"/>
          </a:p>
        </p:txBody>
      </p:sp>
      <p:sp>
        <p:nvSpPr>
          <p:cNvPr id="10" name="Rounded Rectangle 9">
            <a:hlinkClick r:id="rId7" action="ppaction://hlinksldjump"/>
          </p:cNvPr>
          <p:cNvSpPr/>
          <p:nvPr/>
        </p:nvSpPr>
        <p:spPr>
          <a:xfrm>
            <a:off x="6172200" y="5410200"/>
            <a:ext cx="1143000" cy="762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a:t>
            </a:r>
            <a:endParaRPr lang="en-US" sz="4000" dirty="0"/>
          </a:p>
        </p:txBody>
      </p:sp>
      <p:sp>
        <p:nvSpPr>
          <p:cNvPr id="11" name="Rounded Rectangle 10">
            <a:hlinkClick r:id="rId8" action="ppaction://hlinksldjump"/>
          </p:cNvPr>
          <p:cNvSpPr/>
          <p:nvPr/>
        </p:nvSpPr>
        <p:spPr>
          <a:xfrm>
            <a:off x="7467600" y="5410200"/>
            <a:ext cx="1143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G</a:t>
            </a: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336" y="0"/>
            <a:ext cx="8083303" cy="1815882"/>
          </a:xfrm>
          <a:prstGeom prst="rect">
            <a:avLst/>
          </a:prstGeom>
          <a:noFill/>
        </p:spPr>
        <p:txBody>
          <a:bodyPr wrap="none" rtlCol="0">
            <a:spAutoFit/>
          </a:bodyPr>
          <a:lstStyle/>
          <a:p>
            <a:pPr algn="ctr"/>
            <a:r>
              <a:rPr lang="en-US" sz="7200" b="1" u="sng" dirty="0" smtClean="0">
                <a:solidFill>
                  <a:schemeClr val="bg1"/>
                </a:solidFill>
              </a:rPr>
              <a:t>Opioids </a:t>
            </a:r>
            <a:r>
              <a:rPr lang="en-US" sz="4000" dirty="0" smtClean="0">
                <a:solidFill>
                  <a:schemeClr val="bg1"/>
                </a:solidFill>
              </a:rPr>
              <a:t> on Cancer-Related</a:t>
            </a:r>
          </a:p>
          <a:p>
            <a:pPr algn="ctr"/>
            <a:r>
              <a:rPr lang="en-US" sz="4000" dirty="0" smtClean="0">
                <a:solidFill>
                  <a:schemeClr val="bg1"/>
                </a:solidFill>
              </a:rPr>
              <a:t>Dyspnea</a:t>
            </a:r>
            <a:endParaRPr lang="en-US" sz="4000" dirty="0">
              <a:solidFill>
                <a:schemeClr val="bg1"/>
              </a:solidFill>
            </a:endParaRPr>
          </a:p>
        </p:txBody>
      </p:sp>
      <p:sp>
        <p:nvSpPr>
          <p:cNvPr id="5" name="TextBox 4"/>
          <p:cNvSpPr txBox="1"/>
          <p:nvPr/>
        </p:nvSpPr>
        <p:spPr>
          <a:xfrm>
            <a:off x="0" y="1981200"/>
            <a:ext cx="6096000" cy="3631763"/>
          </a:xfrm>
          <a:prstGeom prst="rect">
            <a:avLst/>
          </a:prstGeom>
          <a:noFill/>
        </p:spPr>
        <p:txBody>
          <a:bodyPr wrap="square" rtlCol="0">
            <a:spAutoFit/>
          </a:bodyPr>
          <a:lstStyle/>
          <a:p>
            <a:pPr>
              <a:buFont typeface="Arial" charset="0"/>
              <a:buChar char="•"/>
            </a:pPr>
            <a:r>
              <a:rPr lang="en-US" dirty="0" smtClean="0">
                <a:solidFill>
                  <a:schemeClr val="bg1"/>
                </a:solidFill>
              </a:rPr>
              <a:t> </a:t>
            </a:r>
            <a:r>
              <a:rPr lang="en-US" sz="3000" b="1" dirty="0" smtClean="0">
                <a:solidFill>
                  <a:schemeClr val="bg1"/>
                </a:solidFill>
              </a:rPr>
              <a:t>Immediate-release oral agents</a:t>
            </a:r>
          </a:p>
          <a:p>
            <a:r>
              <a:rPr lang="en-US" sz="3000" b="1" dirty="0" smtClean="0">
                <a:solidFill>
                  <a:schemeClr val="bg1"/>
                </a:solidFill>
              </a:rPr>
              <a:t>	</a:t>
            </a:r>
          </a:p>
          <a:p>
            <a:pPr>
              <a:buFont typeface="Arial" charset="0"/>
              <a:buChar char="•"/>
            </a:pPr>
            <a:r>
              <a:rPr lang="en-US" sz="3000" b="1" dirty="0" smtClean="0">
                <a:solidFill>
                  <a:schemeClr val="bg1"/>
                </a:solidFill>
              </a:rPr>
              <a:t> </a:t>
            </a:r>
            <a:r>
              <a:rPr lang="en-US" sz="3000" b="1" dirty="0" err="1" smtClean="0">
                <a:solidFill>
                  <a:schemeClr val="bg1"/>
                </a:solidFill>
              </a:rPr>
              <a:t>Parenteral</a:t>
            </a:r>
            <a:r>
              <a:rPr lang="en-US" sz="3000" b="1" dirty="0" smtClean="0">
                <a:solidFill>
                  <a:schemeClr val="bg1"/>
                </a:solidFill>
              </a:rPr>
              <a:t> </a:t>
            </a:r>
          </a:p>
          <a:p>
            <a:pPr>
              <a:buFont typeface="Arial" charset="0"/>
              <a:buChar char="•"/>
            </a:pPr>
            <a:endParaRPr lang="en-US" sz="2800" i="1" dirty="0" smtClean="0">
              <a:solidFill>
                <a:schemeClr val="bg1"/>
              </a:solidFill>
            </a:endParaRPr>
          </a:p>
          <a:p>
            <a:r>
              <a:rPr lang="en-US" sz="2800" i="1" dirty="0" smtClean="0">
                <a:solidFill>
                  <a:schemeClr val="bg1"/>
                </a:solidFill>
              </a:rPr>
              <a:t>RECOMMENDED </a:t>
            </a:r>
            <a:r>
              <a:rPr lang="en-US" sz="2800" dirty="0" smtClean="0">
                <a:solidFill>
                  <a:schemeClr val="bg1"/>
                </a:solidFill>
              </a:rPr>
              <a:t>for Practice:</a:t>
            </a:r>
          </a:p>
          <a:p>
            <a:endParaRPr lang="en-US" sz="2800" dirty="0" smtClean="0">
              <a:solidFill>
                <a:schemeClr val="bg1"/>
              </a:solidFill>
            </a:endParaRPr>
          </a:p>
          <a:p>
            <a:pPr lvl="1">
              <a:buFont typeface="Arial" charset="0"/>
              <a:buChar char="•"/>
            </a:pPr>
            <a:r>
              <a:rPr lang="en-US" sz="2800" dirty="0" smtClean="0">
                <a:solidFill>
                  <a:schemeClr val="bg1"/>
                </a:solidFill>
              </a:rPr>
              <a:t>  </a:t>
            </a:r>
            <a:r>
              <a:rPr lang="en-US" sz="2800" b="1" dirty="0" smtClean="0">
                <a:solidFill>
                  <a:schemeClr val="bg1"/>
                </a:solidFill>
              </a:rPr>
              <a:t>Morphine</a:t>
            </a:r>
            <a:r>
              <a:rPr lang="en-US" sz="2800" dirty="0" smtClean="0">
                <a:solidFill>
                  <a:schemeClr val="bg1"/>
                </a:solidFill>
              </a:rPr>
              <a:t> (most common)</a:t>
            </a:r>
          </a:p>
          <a:p>
            <a:pPr lvl="1">
              <a:buFont typeface="Arial" charset="0"/>
              <a:buChar char="•"/>
            </a:pPr>
            <a:r>
              <a:rPr lang="en-US" sz="2800" dirty="0" smtClean="0">
                <a:solidFill>
                  <a:schemeClr val="bg1"/>
                </a:solidFill>
              </a:rPr>
              <a:t>  </a:t>
            </a:r>
            <a:r>
              <a:rPr lang="en-US" sz="2800" b="1" dirty="0" err="1" smtClean="0">
                <a:solidFill>
                  <a:schemeClr val="bg1"/>
                </a:solidFill>
              </a:rPr>
              <a:t>Hydromorphone</a:t>
            </a:r>
            <a:r>
              <a:rPr lang="en-US" sz="2800" dirty="0" smtClean="0">
                <a:solidFill>
                  <a:schemeClr val="bg1"/>
                </a:solidFill>
              </a:rPr>
              <a:t> (</a:t>
            </a:r>
            <a:r>
              <a:rPr lang="en-US" sz="2800" dirty="0" err="1" smtClean="0">
                <a:solidFill>
                  <a:schemeClr val="bg1"/>
                </a:solidFill>
              </a:rPr>
              <a:t>Dilaudid</a:t>
            </a:r>
            <a:r>
              <a:rPr lang="en-US" sz="2800" dirty="0" smtClean="0">
                <a:solidFill>
                  <a:schemeClr val="bg1"/>
                </a:solidFill>
              </a:rPr>
              <a:t>)</a:t>
            </a:r>
          </a:p>
        </p:txBody>
      </p:sp>
      <p:pic>
        <p:nvPicPr>
          <p:cNvPr id="1026" name="Picture 2" descr="C:\Documents and Settings\cindy stegman\Temporary Internet Files\Content.IE5\CXB7BY7Z\MCj04405220000[1].wmf"/>
          <p:cNvPicPr>
            <a:picLocks noChangeAspect="1" noChangeArrowheads="1"/>
          </p:cNvPicPr>
          <p:nvPr/>
        </p:nvPicPr>
        <p:blipFill>
          <a:blip r:embed="rId2" cstate="print"/>
          <a:srcRect/>
          <a:stretch>
            <a:fillRect/>
          </a:stretch>
        </p:blipFill>
        <p:spPr bwMode="auto">
          <a:xfrm>
            <a:off x="6172200" y="1981200"/>
            <a:ext cx="2971800" cy="2133600"/>
          </a:xfrm>
          <a:prstGeom prst="rect">
            <a:avLst/>
          </a:prstGeom>
          <a:noFill/>
        </p:spPr>
      </p:pic>
      <p:pic>
        <p:nvPicPr>
          <p:cNvPr id="1027" name="Picture 3" descr="C:\Documents and Settings\cindy stegman\Temporary Internet Files\Content.IE5\S0JXS5BL\MCj03713020000[1].wmf"/>
          <p:cNvPicPr>
            <a:picLocks noChangeAspect="1" noChangeArrowheads="1"/>
          </p:cNvPicPr>
          <p:nvPr/>
        </p:nvPicPr>
        <p:blipFill>
          <a:blip r:embed="rId3" cstate="print"/>
          <a:srcRect/>
          <a:stretch>
            <a:fillRect/>
          </a:stretch>
        </p:blipFill>
        <p:spPr bwMode="auto">
          <a:xfrm>
            <a:off x="7772400" y="2438400"/>
            <a:ext cx="1371600" cy="3000566"/>
          </a:xfrm>
          <a:prstGeom prst="rect">
            <a:avLst/>
          </a:prstGeom>
          <a:noFill/>
        </p:spPr>
      </p:pic>
      <p:sp>
        <p:nvSpPr>
          <p:cNvPr id="9" name="&quot;No&quot; Symbol 8"/>
          <p:cNvSpPr/>
          <p:nvPr/>
        </p:nvSpPr>
        <p:spPr>
          <a:xfrm>
            <a:off x="5943600" y="1371600"/>
            <a:ext cx="3200400" cy="3352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Copperplate Gothic Bold" pitchFamily="34" charset="0"/>
              </a:rPr>
              <a:t>WHEN OXYGEN OR REST  </a:t>
            </a:r>
          </a:p>
          <a:p>
            <a:pPr algn="ctr"/>
            <a:r>
              <a:rPr lang="en-US" sz="3000" b="1" dirty="0" smtClean="0">
                <a:solidFill>
                  <a:srgbClr val="FF0000"/>
                </a:solidFill>
                <a:latin typeface="Copperplate Gothic Bold" pitchFamily="34" charset="0"/>
              </a:rPr>
              <a:t>DO NOT</a:t>
            </a:r>
          </a:p>
          <a:p>
            <a:pPr algn="ctr"/>
            <a:r>
              <a:rPr lang="en-US" sz="3000" b="1" dirty="0" smtClean="0">
                <a:solidFill>
                  <a:srgbClr val="FF0000"/>
                </a:solidFill>
                <a:latin typeface="Copperplate Gothic Bold" pitchFamily="34" charset="0"/>
              </a:rPr>
              <a:t>RELIEVE </a:t>
            </a:r>
          </a:p>
          <a:p>
            <a:pPr algn="ctr"/>
            <a:r>
              <a:rPr lang="en-US" sz="3000" b="1" dirty="0" smtClean="0">
                <a:solidFill>
                  <a:srgbClr val="FF0000"/>
                </a:solidFill>
                <a:latin typeface="Copperplate Gothic Bold" pitchFamily="34" charset="0"/>
              </a:rPr>
              <a:t>DYSPNEA</a:t>
            </a:r>
            <a:endParaRPr lang="en-US" sz="3000" b="1" dirty="0">
              <a:solidFill>
                <a:srgbClr val="FF0000"/>
              </a:solidFill>
              <a:latin typeface="Copperplate Gothic Bold" pitchFamily="34" charset="0"/>
            </a:endParaRPr>
          </a:p>
        </p:txBody>
      </p:sp>
      <p:sp>
        <p:nvSpPr>
          <p:cNvPr id="10" name="TextBox 9"/>
          <p:cNvSpPr txBox="1"/>
          <p:nvPr/>
        </p:nvSpPr>
        <p:spPr>
          <a:xfrm>
            <a:off x="0" y="6019800"/>
            <a:ext cx="7104830" cy="261610"/>
          </a:xfrm>
          <a:prstGeom prst="rect">
            <a:avLst/>
          </a:prstGeom>
          <a:noFill/>
        </p:spPr>
        <p:txBody>
          <a:bodyPr wrap="none" rtlCol="0">
            <a:spAutoFit/>
          </a:bodyPr>
          <a:lstStyle/>
          <a:p>
            <a:r>
              <a:rPr lang="en-US" sz="1100" dirty="0" smtClean="0">
                <a:solidFill>
                  <a:schemeClr val="bg1"/>
                </a:solidFill>
              </a:rPr>
              <a:t>NCCN, 2010, </a:t>
            </a:r>
            <a:r>
              <a:rPr lang="en-US" sz="1100" dirty="0" err="1" smtClean="0">
                <a:solidFill>
                  <a:schemeClr val="bg1"/>
                </a:solidFill>
              </a:rPr>
              <a:t>DiSalvo</a:t>
            </a:r>
            <a:r>
              <a:rPr lang="en-US" sz="1100" dirty="0" smtClean="0">
                <a:solidFill>
                  <a:schemeClr val="bg1"/>
                </a:solidFill>
              </a:rPr>
              <a:t>, W., Joyce, M., Tyson, L., </a:t>
            </a:r>
            <a:r>
              <a:rPr lang="en-US" sz="1100" dirty="0" err="1" smtClean="0">
                <a:solidFill>
                  <a:schemeClr val="bg1"/>
                </a:solidFill>
              </a:rPr>
              <a:t>Culkin</a:t>
            </a:r>
            <a:r>
              <a:rPr lang="en-US" sz="1100" dirty="0" smtClean="0">
                <a:solidFill>
                  <a:schemeClr val="bg1"/>
                </a:solidFill>
              </a:rPr>
              <a:t>, A., &amp; Mackay, K., 2008, &amp; Oncology Nursing Society, 2008.</a:t>
            </a:r>
            <a:endParaRPr 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6687280" cy="1015663"/>
          </a:xfrm>
          <a:prstGeom prst="rect">
            <a:avLst/>
          </a:prstGeom>
          <a:noFill/>
        </p:spPr>
        <p:txBody>
          <a:bodyPr wrap="none" rtlCol="0">
            <a:spAutoFit/>
          </a:bodyPr>
          <a:lstStyle/>
          <a:p>
            <a:r>
              <a:rPr lang="en-US" sz="6000" u="sng" dirty="0" smtClean="0">
                <a:solidFill>
                  <a:schemeClr val="bg1"/>
                </a:solidFill>
              </a:rPr>
              <a:t>Theory of OPIATES</a:t>
            </a:r>
            <a:endParaRPr lang="en-US" sz="6000" u="sng" dirty="0">
              <a:solidFill>
                <a:schemeClr val="bg1"/>
              </a:solidFill>
            </a:endParaRPr>
          </a:p>
        </p:txBody>
      </p:sp>
      <p:sp>
        <p:nvSpPr>
          <p:cNvPr id="6" name="Oval 5"/>
          <p:cNvSpPr/>
          <p:nvPr/>
        </p:nvSpPr>
        <p:spPr>
          <a:xfrm>
            <a:off x="152400" y="3505200"/>
            <a:ext cx="2895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 at central/peripheral </a:t>
            </a:r>
            <a:r>
              <a:rPr lang="en-US" dirty="0" err="1" smtClean="0"/>
              <a:t>opioid</a:t>
            </a:r>
            <a:r>
              <a:rPr lang="en-US" dirty="0" smtClean="0"/>
              <a:t> receptors  sites &amp; </a:t>
            </a:r>
          </a:p>
          <a:p>
            <a:pPr algn="ctr"/>
            <a:r>
              <a:rPr lang="en-US" dirty="0" smtClean="0"/>
              <a:t>central nervous system </a:t>
            </a:r>
          </a:p>
          <a:p>
            <a:pPr algn="ctr"/>
            <a:r>
              <a:rPr lang="en-US" dirty="0" smtClean="0"/>
              <a:t>(Respiratory center)</a:t>
            </a:r>
          </a:p>
        </p:txBody>
      </p:sp>
      <p:sp>
        <p:nvSpPr>
          <p:cNvPr id="7" name="Right Arrow 6"/>
          <p:cNvSpPr/>
          <p:nvPr/>
        </p:nvSpPr>
        <p:spPr>
          <a:xfrm>
            <a:off x="3276600" y="4267200"/>
            <a:ext cx="838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267200" y="3505200"/>
            <a:ext cx="1524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Respiratory </a:t>
            </a:r>
          </a:p>
          <a:p>
            <a:pPr algn="ctr"/>
            <a:r>
              <a:rPr lang="en-US" dirty="0" smtClean="0"/>
              <a:t>drive  at rest and activity</a:t>
            </a:r>
            <a:endParaRPr lang="en-US" dirty="0"/>
          </a:p>
        </p:txBody>
      </p:sp>
      <p:pic>
        <p:nvPicPr>
          <p:cNvPr id="2051" name="Picture 3" descr="C:\Documents and Settings\cindy stegman\Temporary Internet Files\Content.IE5\30JYJ9HT\MCj03329800000[1].wmf"/>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791200" y="2057400"/>
            <a:ext cx="1371600" cy="629438"/>
          </a:xfrm>
          <a:prstGeom prst="rect">
            <a:avLst/>
          </a:prstGeom>
          <a:noFill/>
        </p:spPr>
      </p:pic>
      <p:pic>
        <p:nvPicPr>
          <p:cNvPr id="2052" name="Picture 4" descr="C:\Documents and Settings\cindy stegman\Temporary Internet Files\Content.IE5\A9C0KFGV\MCj04158100000[1].wmf"/>
          <p:cNvPicPr>
            <a:picLocks noChangeAspect="1" noChangeArrowheads="1"/>
          </p:cNvPicPr>
          <p:nvPr/>
        </p:nvPicPr>
        <p:blipFill>
          <a:blip r:embed="rId3" cstate="print"/>
          <a:srcRect/>
          <a:stretch>
            <a:fillRect/>
          </a:stretch>
        </p:blipFill>
        <p:spPr bwMode="auto">
          <a:xfrm>
            <a:off x="7315200" y="1371600"/>
            <a:ext cx="1199864" cy="1371600"/>
          </a:xfrm>
          <a:prstGeom prst="rect">
            <a:avLst/>
          </a:prstGeom>
          <a:noFill/>
        </p:spPr>
      </p:pic>
      <p:sp>
        <p:nvSpPr>
          <p:cNvPr id="12" name="Isosceles Triangle 11"/>
          <p:cNvSpPr/>
          <p:nvPr/>
        </p:nvSpPr>
        <p:spPr>
          <a:xfrm rot="18405018">
            <a:off x="-97024" y="3798682"/>
            <a:ext cx="562914" cy="42042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9720740">
            <a:off x="450623" y="3330295"/>
            <a:ext cx="562914" cy="42042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21144284">
            <a:off x="1168315" y="3083357"/>
            <a:ext cx="562914" cy="42042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129523">
            <a:off x="1939266" y="3173002"/>
            <a:ext cx="562914" cy="42042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2450345">
            <a:off x="2660379" y="3627781"/>
            <a:ext cx="562914" cy="42042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76800" y="3581400"/>
            <a:ext cx="3048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hlinkClick r:id="rId4" action="ppaction://hlinksldjump" tooltip="Morphine DECREASES the body's response to LOW oxygen and HIGH carbon dioxide"/>
          </p:cNvPr>
          <p:cNvSpPr/>
          <p:nvPr/>
        </p:nvSpPr>
        <p:spPr>
          <a:xfrm>
            <a:off x="7239000" y="3429000"/>
            <a:ext cx="1676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Block respiratory responses to hypoxia</a:t>
            </a:r>
          </a:p>
          <a:p>
            <a:pPr algn="ctr"/>
            <a:r>
              <a:rPr lang="en-US" dirty="0" smtClean="0"/>
              <a:t> &amp; </a:t>
            </a:r>
            <a:r>
              <a:rPr lang="en-US" dirty="0" err="1" smtClean="0"/>
              <a:t>hypercapnia</a:t>
            </a:r>
            <a:endParaRPr lang="en-US" dirty="0"/>
          </a:p>
        </p:txBody>
      </p:sp>
      <p:sp>
        <p:nvSpPr>
          <p:cNvPr id="22" name="Bent Arrow 21"/>
          <p:cNvSpPr/>
          <p:nvPr/>
        </p:nvSpPr>
        <p:spPr>
          <a:xfrm>
            <a:off x="4953000" y="2362200"/>
            <a:ext cx="762000" cy="9144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0" y="6019800"/>
            <a:ext cx="3787704" cy="276999"/>
          </a:xfrm>
          <a:prstGeom prst="rect">
            <a:avLst/>
          </a:prstGeom>
          <a:noFill/>
        </p:spPr>
        <p:txBody>
          <a:bodyPr wrap="none" rtlCol="0">
            <a:spAutoFit/>
          </a:bodyPr>
          <a:lstStyle/>
          <a:p>
            <a:r>
              <a:rPr lang="en-US" sz="1200" dirty="0" smtClean="0">
                <a:solidFill>
                  <a:schemeClr val="bg1"/>
                </a:solidFill>
              </a:rPr>
              <a:t>Wickham, R.  (2002) &amp; Gift, A. &amp; Hoffman, A.  (2007)  </a:t>
            </a:r>
            <a:endParaRPr lang="en-US" sz="1200" dirty="0">
              <a:solidFill>
                <a:schemeClr val="bg1"/>
              </a:solidFill>
            </a:endParaRPr>
          </a:p>
        </p:txBody>
      </p:sp>
      <p:sp>
        <p:nvSpPr>
          <p:cNvPr id="24" name="Flowchart: Merge 23"/>
          <p:cNvSpPr/>
          <p:nvPr/>
        </p:nvSpPr>
        <p:spPr>
          <a:xfrm>
            <a:off x="152400" y="2590800"/>
            <a:ext cx="2971800" cy="990600"/>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MORPHINE</a:t>
            </a:r>
            <a:endParaRPr lang="en-US" dirty="0"/>
          </a:p>
        </p:txBody>
      </p:sp>
      <p:sp>
        <p:nvSpPr>
          <p:cNvPr id="25" name="Right Arrow 24"/>
          <p:cNvSpPr/>
          <p:nvPr/>
        </p:nvSpPr>
        <p:spPr>
          <a:xfrm>
            <a:off x="6096000" y="4267200"/>
            <a:ext cx="838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2400" y="1219200"/>
            <a:ext cx="541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Opioids have a depressant effect on the central nervous system, which alleviate dyspnea by blocking the neural signals  to </a:t>
            </a:r>
            <a:r>
              <a:rPr lang="en-US" sz="1700" dirty="0" smtClean="0">
                <a:hlinkClick r:id="rId4" action="ppaction://hlinksldjump" tooltip="Decrease below normal levels of oxygen within arterial blood (Stedman's Medical Dictionary, 2005). "/>
              </a:rPr>
              <a:t>hypoxia</a:t>
            </a:r>
            <a:r>
              <a:rPr lang="en-US" sz="1700" dirty="0" smtClean="0"/>
              <a:t> &amp; </a:t>
            </a:r>
            <a:r>
              <a:rPr lang="en-US" sz="1700" dirty="0" err="1" smtClean="0">
                <a:hlinkClick r:id="rId4" action="ppaction://hlinksldjump" tooltip="Abnormally high level of arterial carbon dioxide in blood (Stedman's Medical Dictionary, 2005)."/>
              </a:rPr>
              <a:t>hypercapnia</a:t>
            </a:r>
            <a:r>
              <a:rPr lang="en-US" sz="1700" dirty="0" smtClean="0"/>
              <a:t>.</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551537" cy="923330"/>
          </a:xfrm>
          <a:prstGeom prst="rect">
            <a:avLst/>
          </a:prstGeom>
          <a:noFill/>
        </p:spPr>
        <p:txBody>
          <a:bodyPr wrap="none" rtlCol="0">
            <a:spAutoFit/>
          </a:bodyPr>
          <a:lstStyle/>
          <a:p>
            <a:r>
              <a:rPr lang="en-US" sz="5400" b="1" dirty="0" smtClean="0">
                <a:solidFill>
                  <a:schemeClr val="bg1"/>
                </a:solidFill>
              </a:rPr>
              <a:t>Recommendations:</a:t>
            </a:r>
            <a:endParaRPr lang="en-US" sz="5400" b="1" dirty="0">
              <a:solidFill>
                <a:schemeClr val="bg1"/>
              </a:solidFill>
            </a:endParaRPr>
          </a:p>
        </p:txBody>
      </p:sp>
      <p:sp>
        <p:nvSpPr>
          <p:cNvPr id="3" name="TextBox 2"/>
          <p:cNvSpPr txBox="1"/>
          <p:nvPr/>
        </p:nvSpPr>
        <p:spPr>
          <a:xfrm>
            <a:off x="0" y="1143000"/>
            <a:ext cx="9012157" cy="4893647"/>
          </a:xfrm>
          <a:prstGeom prst="rect">
            <a:avLst/>
          </a:prstGeom>
          <a:noFill/>
        </p:spPr>
        <p:txBody>
          <a:bodyPr wrap="square" rtlCol="0">
            <a:spAutoFit/>
          </a:bodyPr>
          <a:lstStyle/>
          <a:p>
            <a:r>
              <a:rPr lang="en-US" sz="2400" b="1" dirty="0" smtClean="0">
                <a:solidFill>
                  <a:schemeClr val="bg1"/>
                </a:solidFill>
              </a:rPr>
              <a:t>Treating COUGH/DYSPNEA/ or AIR HUNGER</a:t>
            </a:r>
          </a:p>
          <a:p>
            <a:endParaRPr lang="en-US" sz="2400" b="1" dirty="0" smtClean="0">
              <a:solidFill>
                <a:schemeClr val="bg1"/>
              </a:solidFill>
            </a:endParaRPr>
          </a:p>
          <a:p>
            <a:r>
              <a:rPr lang="en-US" sz="2400" b="1" dirty="0" smtClean="0">
                <a:solidFill>
                  <a:schemeClr val="bg1"/>
                </a:solidFill>
              </a:rPr>
              <a:t>	- 2-10 mg Morphine orally every 4 hr </a:t>
            </a:r>
            <a:r>
              <a:rPr lang="en-US" sz="2400" b="1" dirty="0" err="1" smtClean="0">
                <a:solidFill>
                  <a:schemeClr val="bg1"/>
                </a:solidFill>
              </a:rPr>
              <a:t>prn</a:t>
            </a:r>
            <a:endParaRPr lang="en-US" sz="2400" b="1" dirty="0" smtClean="0">
              <a:solidFill>
                <a:schemeClr val="bg1"/>
              </a:solidFill>
            </a:endParaRPr>
          </a:p>
          <a:p>
            <a:r>
              <a:rPr lang="en-US" sz="2400" b="1" dirty="0" smtClean="0">
                <a:solidFill>
                  <a:schemeClr val="bg1"/>
                </a:solidFill>
              </a:rPr>
              <a:t>	- 1-4 mg Morphine IV every 4 hr </a:t>
            </a:r>
            <a:r>
              <a:rPr lang="en-US" sz="2400" b="1" dirty="0" err="1" smtClean="0">
                <a:solidFill>
                  <a:schemeClr val="bg1"/>
                </a:solidFill>
              </a:rPr>
              <a:t>prn</a:t>
            </a:r>
            <a:endParaRPr lang="en-US" sz="2400" b="1" dirty="0" smtClean="0">
              <a:solidFill>
                <a:schemeClr val="bg1"/>
              </a:solidFill>
            </a:endParaRPr>
          </a:p>
          <a:p>
            <a:r>
              <a:rPr lang="en-US" sz="1400" b="1" dirty="0" smtClean="0">
                <a:solidFill>
                  <a:schemeClr val="bg1"/>
                </a:solidFill>
              </a:rPr>
              <a:t>	</a:t>
            </a:r>
          </a:p>
          <a:p>
            <a:endParaRPr lang="en-US" b="1" dirty="0" smtClean="0"/>
          </a:p>
          <a:p>
            <a:endParaRPr lang="en-US" dirty="0" smtClean="0"/>
          </a:p>
          <a:p>
            <a:endParaRPr lang="en-US" dirty="0" smtClean="0"/>
          </a:p>
          <a:p>
            <a:endParaRPr lang="en-US" b="1" dirty="0" smtClean="0"/>
          </a:p>
          <a:p>
            <a:endParaRPr lang="en-US" b="1" dirty="0" smtClean="0"/>
          </a:p>
          <a:p>
            <a:endParaRPr lang="en-US" sz="1600" b="1" dirty="0" smtClean="0"/>
          </a:p>
          <a:p>
            <a:r>
              <a:rPr lang="en-US" sz="1600" b="1" dirty="0" smtClean="0">
                <a:solidFill>
                  <a:schemeClr val="bg1"/>
                </a:solidFill>
              </a:rPr>
              <a:t>1) RE-ASSESS patient </a:t>
            </a:r>
          </a:p>
          <a:p>
            <a:endParaRPr lang="en-US" sz="1600" dirty="0" smtClean="0">
              <a:solidFill>
                <a:schemeClr val="bg1"/>
              </a:solidFill>
            </a:endParaRPr>
          </a:p>
          <a:p>
            <a:r>
              <a:rPr lang="en-US" sz="1600" b="1" dirty="0" smtClean="0">
                <a:solidFill>
                  <a:schemeClr val="bg1"/>
                </a:solidFill>
              </a:rPr>
              <a:t>2) SIDE EFFECTS:  </a:t>
            </a:r>
            <a:r>
              <a:rPr lang="en-US" sz="1600" dirty="0" err="1" smtClean="0">
                <a:solidFill>
                  <a:schemeClr val="bg1"/>
                </a:solidFill>
              </a:rPr>
              <a:t>dysphoria</a:t>
            </a:r>
            <a:r>
              <a:rPr lang="en-US" sz="1600" dirty="0" smtClean="0">
                <a:solidFill>
                  <a:schemeClr val="bg1"/>
                </a:solidFill>
              </a:rPr>
              <a:t>, dizziness, drowsiness, </a:t>
            </a:r>
          </a:p>
          <a:p>
            <a:r>
              <a:rPr lang="en-US" sz="1600" dirty="0" smtClean="0">
                <a:solidFill>
                  <a:schemeClr val="bg1"/>
                </a:solidFill>
              </a:rPr>
              <a:t>		   urinary retention, constipation.</a:t>
            </a:r>
          </a:p>
          <a:p>
            <a:r>
              <a:rPr lang="en-US" sz="1600" b="1" dirty="0" smtClean="0">
                <a:solidFill>
                  <a:schemeClr val="bg1"/>
                </a:solidFill>
              </a:rPr>
              <a:t>Re-assure patient</a:t>
            </a:r>
            <a:r>
              <a:rPr lang="en-US" sz="1600" dirty="0" smtClean="0">
                <a:solidFill>
                  <a:schemeClr val="bg1"/>
                </a:solidFill>
              </a:rPr>
              <a:t>:  </a:t>
            </a:r>
          </a:p>
          <a:p>
            <a:r>
              <a:rPr lang="en-US" sz="1600" dirty="0" smtClean="0">
                <a:solidFill>
                  <a:schemeClr val="bg1"/>
                </a:solidFill>
              </a:rPr>
              <a:t>	Opiates will help them rest without the feeling of “suffocation”</a:t>
            </a:r>
            <a:endParaRPr lang="en-US" sz="1600" dirty="0">
              <a:solidFill>
                <a:schemeClr val="bg1"/>
              </a:solidFill>
            </a:endParaRPr>
          </a:p>
        </p:txBody>
      </p:sp>
      <p:sp>
        <p:nvSpPr>
          <p:cNvPr id="4" name="Rounded Rectangle 3"/>
          <p:cNvSpPr/>
          <p:nvPr/>
        </p:nvSpPr>
        <p:spPr>
          <a:xfrm>
            <a:off x="228600" y="3276600"/>
            <a:ext cx="24384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REMEMBER!!</a:t>
            </a:r>
            <a:endParaRPr lang="en-US" sz="2400" dirty="0"/>
          </a:p>
        </p:txBody>
      </p:sp>
      <p:sp>
        <p:nvSpPr>
          <p:cNvPr id="5" name="Right Arrow 4"/>
          <p:cNvSpPr/>
          <p:nvPr/>
        </p:nvSpPr>
        <p:spPr>
          <a:xfrm>
            <a:off x="2819400" y="3505200"/>
            <a:ext cx="1752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0480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hlinkClick r:id="rId2" action="ppaction://hlinksldjump" tooltip="Individual have never been exposed to opioids"/>
              </a:rPr>
              <a:t>Naïve</a:t>
            </a:r>
            <a:r>
              <a:rPr lang="en-US" sz="2000" dirty="0" smtClean="0"/>
              <a:t> </a:t>
            </a:r>
          </a:p>
          <a:p>
            <a:pPr algn="ctr"/>
            <a:r>
              <a:rPr lang="en-US" sz="2000" dirty="0" smtClean="0"/>
              <a:t>Vs</a:t>
            </a:r>
          </a:p>
          <a:p>
            <a:pPr algn="ctr"/>
            <a:r>
              <a:rPr lang="en-US" sz="2000" dirty="0" smtClean="0">
                <a:hlinkClick r:id="rId2" action="ppaction://hlinksldjump" tooltip="Adaptation to the same opioid dose after numerous administrations, which the same dose that was previously used produces a decreased effect for future adminstration (Johnston, M. 2007)."/>
              </a:rPr>
              <a:t>Tolerant</a:t>
            </a:r>
            <a:endParaRPr lang="en-US" sz="2000" dirty="0"/>
          </a:p>
        </p:txBody>
      </p:sp>
      <p:sp>
        <p:nvSpPr>
          <p:cNvPr id="7" name="Down Arrow 6"/>
          <p:cNvSpPr/>
          <p:nvPr/>
        </p:nvSpPr>
        <p:spPr>
          <a:xfrm>
            <a:off x="6553200" y="32004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086600" y="1447800"/>
            <a:ext cx="2057400"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LOWER</a:t>
            </a:r>
            <a:r>
              <a:rPr lang="en-US" sz="2000" dirty="0" smtClean="0"/>
              <a:t> dose of Morphine used to treat Dyspnea, </a:t>
            </a:r>
          </a:p>
          <a:p>
            <a:pPr algn="ctr"/>
            <a:r>
              <a:rPr lang="en-US" sz="2000" dirty="0" smtClean="0"/>
              <a:t>BUT</a:t>
            </a:r>
          </a:p>
          <a:p>
            <a:pPr algn="ctr"/>
            <a:r>
              <a:rPr lang="en-US" sz="2000" b="1" u="sng" dirty="0" smtClean="0"/>
              <a:t>Action</a:t>
            </a:r>
            <a:r>
              <a:rPr lang="en-US" sz="2000" dirty="0" smtClean="0"/>
              <a:t> of Morphine for dyspnea is </a:t>
            </a:r>
            <a:r>
              <a:rPr lang="en-US" sz="2000" b="1" dirty="0" smtClean="0"/>
              <a:t>shorter</a:t>
            </a:r>
            <a:r>
              <a:rPr lang="en-US" sz="2000" dirty="0" smtClean="0"/>
              <a:t> than its analgesic effects!</a:t>
            </a:r>
            <a:endParaRPr lang="en-US" sz="2000" dirty="0"/>
          </a:p>
        </p:txBody>
      </p:sp>
      <p:sp>
        <p:nvSpPr>
          <p:cNvPr id="10" name="TextBox 9"/>
          <p:cNvSpPr txBox="1"/>
          <p:nvPr/>
        </p:nvSpPr>
        <p:spPr>
          <a:xfrm>
            <a:off x="0" y="6096000"/>
            <a:ext cx="3815468" cy="230832"/>
          </a:xfrm>
          <a:prstGeom prst="rect">
            <a:avLst/>
          </a:prstGeom>
          <a:noFill/>
        </p:spPr>
        <p:txBody>
          <a:bodyPr wrap="none" rtlCol="0">
            <a:spAutoFit/>
          </a:bodyPr>
          <a:lstStyle/>
          <a:p>
            <a:r>
              <a:rPr lang="en-US" sz="900" dirty="0" err="1" smtClean="0">
                <a:solidFill>
                  <a:schemeClr val="bg1"/>
                </a:solidFill>
              </a:rPr>
              <a:t>Jantarakupt</a:t>
            </a:r>
            <a:r>
              <a:rPr lang="en-US" sz="900" dirty="0" smtClean="0">
                <a:solidFill>
                  <a:schemeClr val="bg1"/>
                </a:solidFill>
              </a:rPr>
              <a:t>, P. &amp; </a:t>
            </a:r>
            <a:r>
              <a:rPr lang="en-US" sz="900" dirty="0" err="1" smtClean="0">
                <a:solidFill>
                  <a:schemeClr val="bg1"/>
                </a:solidFill>
              </a:rPr>
              <a:t>Porock</a:t>
            </a:r>
            <a:r>
              <a:rPr lang="en-US" sz="900" dirty="0" smtClean="0">
                <a:solidFill>
                  <a:schemeClr val="bg1"/>
                </a:solidFill>
              </a:rPr>
              <a:t>, D. (2005), NCCN, 2010,  &amp; Wickham, R. (2002).</a:t>
            </a:r>
            <a:endParaRPr lang="en-US" sz="900" dirty="0">
              <a:solidFill>
                <a:schemeClr val="bg1"/>
              </a:solidFill>
            </a:endParaRPr>
          </a:p>
        </p:txBody>
      </p:sp>
      <p:sp>
        <p:nvSpPr>
          <p:cNvPr id="11" name="TextBox 10"/>
          <p:cNvSpPr txBox="1"/>
          <p:nvPr/>
        </p:nvSpPr>
        <p:spPr>
          <a:xfrm>
            <a:off x="5943600" y="2590800"/>
            <a:ext cx="915635" cy="261610"/>
          </a:xfrm>
          <a:prstGeom prst="rect">
            <a:avLst/>
          </a:prstGeom>
          <a:noFill/>
        </p:spPr>
        <p:txBody>
          <a:bodyPr wrap="none" rtlCol="0">
            <a:spAutoFit/>
          </a:bodyPr>
          <a:lstStyle/>
          <a:p>
            <a:r>
              <a:rPr lang="en-US" sz="1100" dirty="0" smtClean="0">
                <a:solidFill>
                  <a:schemeClr val="bg1"/>
                </a:solidFill>
              </a:rPr>
              <a:t>NCCN, 2010</a:t>
            </a:r>
            <a:endParaRPr 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 calcmode="lin" valueType="num">
                                      <p:cBhvr additive="base">
                                        <p:cTn id="2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 calcmode="lin" valueType="num">
                                      <p:cBhvr additive="base">
                                        <p:cTn id="3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3">
                                            <p:txEl>
                                              <p:pRg st="15" end="15"/>
                                            </p:txEl>
                                          </p:spTgt>
                                        </p:tgtEl>
                                        <p:attrNameLst>
                                          <p:attrName>style.visibility</p:attrName>
                                        </p:attrNameLst>
                                      </p:cBhvr>
                                      <p:to>
                                        <p:strVal val="visible"/>
                                      </p:to>
                                    </p:set>
                                    <p:anim calcmode="lin" valueType="num">
                                      <p:cBhvr additive="base">
                                        <p:cTn id="3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anim calcmode="lin" valueType="num">
                                      <p:cBhvr additive="base">
                                        <p:cTn id="4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cindy stegman\Temporary Internet Files\Content.IE5\MTDA19CS\MCj04258080000[1].wmf"/>
          <p:cNvPicPr>
            <a:picLocks noChangeAspect="1" noChangeArrowheads="1"/>
          </p:cNvPicPr>
          <p:nvPr/>
        </p:nvPicPr>
        <p:blipFill>
          <a:blip r:embed="rId2" cstate="print"/>
          <a:srcRect/>
          <a:stretch>
            <a:fillRect/>
          </a:stretch>
        </p:blipFill>
        <p:spPr bwMode="auto">
          <a:xfrm>
            <a:off x="6553200" y="990600"/>
            <a:ext cx="2325629" cy="2180991"/>
          </a:xfrm>
          <a:prstGeom prst="rect">
            <a:avLst/>
          </a:prstGeom>
          <a:noFill/>
        </p:spPr>
      </p:pic>
      <p:sp>
        <p:nvSpPr>
          <p:cNvPr id="5" name="TextBox 4"/>
          <p:cNvSpPr txBox="1"/>
          <p:nvPr/>
        </p:nvSpPr>
        <p:spPr>
          <a:xfrm>
            <a:off x="972988" y="0"/>
            <a:ext cx="6943119" cy="1169551"/>
          </a:xfrm>
          <a:prstGeom prst="rect">
            <a:avLst/>
          </a:prstGeom>
          <a:noFill/>
        </p:spPr>
        <p:txBody>
          <a:bodyPr wrap="none" rtlCol="0">
            <a:spAutoFit/>
          </a:bodyPr>
          <a:lstStyle/>
          <a:p>
            <a:pPr algn="ctr"/>
            <a:r>
              <a:rPr lang="en-US" sz="3500" b="1" dirty="0" smtClean="0">
                <a:solidFill>
                  <a:schemeClr val="bg1"/>
                </a:solidFill>
              </a:rPr>
              <a:t>Patient/Family</a:t>
            </a:r>
            <a:r>
              <a:rPr lang="en-US" sz="3500" b="1" u="sng" dirty="0" smtClean="0">
                <a:solidFill>
                  <a:schemeClr val="bg1"/>
                </a:solidFill>
              </a:rPr>
              <a:t> MYTHS </a:t>
            </a:r>
            <a:r>
              <a:rPr lang="en-US" sz="3500" b="1" dirty="0" smtClean="0">
                <a:solidFill>
                  <a:schemeClr val="bg1"/>
                </a:solidFill>
              </a:rPr>
              <a:t>&amp;</a:t>
            </a:r>
            <a:r>
              <a:rPr lang="en-US" sz="3500" b="1" u="sng" dirty="0" smtClean="0">
                <a:solidFill>
                  <a:schemeClr val="bg1"/>
                </a:solidFill>
              </a:rPr>
              <a:t> FEARS</a:t>
            </a:r>
          </a:p>
          <a:p>
            <a:pPr algn="ctr"/>
            <a:r>
              <a:rPr lang="en-US" sz="3500" b="1" dirty="0" smtClean="0">
                <a:solidFill>
                  <a:schemeClr val="bg1"/>
                </a:solidFill>
              </a:rPr>
              <a:t> about </a:t>
            </a:r>
            <a:r>
              <a:rPr lang="en-US" sz="3500" b="1" i="1" dirty="0" smtClean="0">
                <a:solidFill>
                  <a:schemeClr val="bg1"/>
                </a:solidFill>
              </a:rPr>
              <a:t>OPIOIDs</a:t>
            </a:r>
            <a:endParaRPr lang="en-US" sz="3500" b="1" i="1" dirty="0">
              <a:solidFill>
                <a:schemeClr val="bg1"/>
              </a:solidFill>
            </a:endParaRPr>
          </a:p>
        </p:txBody>
      </p:sp>
      <p:sp>
        <p:nvSpPr>
          <p:cNvPr id="6" name="TextBox 5"/>
          <p:cNvSpPr txBox="1"/>
          <p:nvPr/>
        </p:nvSpPr>
        <p:spPr>
          <a:xfrm>
            <a:off x="0" y="1143000"/>
            <a:ext cx="8229600" cy="3816429"/>
          </a:xfrm>
          <a:prstGeom prst="rect">
            <a:avLst/>
          </a:prstGeom>
          <a:noFill/>
        </p:spPr>
        <p:txBody>
          <a:bodyPr wrap="square" rtlCol="0">
            <a:spAutoFit/>
          </a:bodyPr>
          <a:lstStyle/>
          <a:p>
            <a:pPr marL="342900" indent="-342900">
              <a:buAutoNum type="arabicParenR"/>
            </a:pPr>
            <a:r>
              <a:rPr lang="en-US" sz="2500" b="1" i="1" dirty="0" smtClean="0">
                <a:solidFill>
                  <a:schemeClr val="bg1"/>
                </a:solidFill>
              </a:rPr>
              <a:t>ADDICTION</a:t>
            </a:r>
          </a:p>
          <a:p>
            <a:pPr marL="800100" lvl="1" indent="-342900"/>
            <a:r>
              <a:rPr lang="en-US" dirty="0" smtClean="0">
                <a:solidFill>
                  <a:schemeClr val="bg1"/>
                </a:solidFill>
              </a:rPr>
              <a:t>		</a:t>
            </a:r>
            <a:r>
              <a:rPr lang="en-US" sz="1600" dirty="0" smtClean="0">
                <a:solidFill>
                  <a:schemeClr val="bg1"/>
                </a:solidFill>
              </a:rPr>
              <a:t>- Reassure patient they are taking opioids to relieve their </a:t>
            </a:r>
          </a:p>
          <a:p>
            <a:pPr marL="800100" lvl="1" indent="-342900"/>
            <a:r>
              <a:rPr lang="en-US" sz="1600" dirty="0" smtClean="0">
                <a:solidFill>
                  <a:schemeClr val="bg1"/>
                </a:solidFill>
              </a:rPr>
              <a:t>cancer-related dyspnea.  Dyspnea can change from day to day</a:t>
            </a:r>
          </a:p>
          <a:p>
            <a:pPr marL="800100" lvl="1" indent="-342900"/>
            <a:r>
              <a:rPr lang="en-US" sz="1600" dirty="0" smtClean="0">
                <a:solidFill>
                  <a:schemeClr val="bg1"/>
                </a:solidFill>
              </a:rPr>
              <a:t>depending on the progression of their disease state.  As nurse </a:t>
            </a:r>
          </a:p>
          <a:p>
            <a:pPr marL="800100" lvl="1" indent="-342900"/>
            <a:r>
              <a:rPr lang="en-US" sz="1600" dirty="0" smtClean="0">
                <a:solidFill>
                  <a:schemeClr val="bg1"/>
                </a:solidFill>
              </a:rPr>
              <a:t>providers, reassure patient that the dosage may increase in the </a:t>
            </a:r>
          </a:p>
          <a:p>
            <a:pPr marL="800100" lvl="1" indent="-342900"/>
            <a:r>
              <a:rPr lang="en-US" sz="1600" dirty="0" smtClean="0">
                <a:solidFill>
                  <a:schemeClr val="bg1"/>
                </a:solidFill>
              </a:rPr>
              <a:t>future due to repeated administration of that </a:t>
            </a:r>
            <a:r>
              <a:rPr lang="en-US" sz="1600" dirty="0" err="1" smtClean="0">
                <a:solidFill>
                  <a:schemeClr val="bg1"/>
                </a:solidFill>
              </a:rPr>
              <a:t>opioid</a:t>
            </a:r>
            <a:r>
              <a:rPr lang="en-US" sz="1600" dirty="0" smtClean="0">
                <a:solidFill>
                  <a:schemeClr val="bg1"/>
                </a:solidFill>
              </a:rPr>
              <a:t> dose.  The </a:t>
            </a:r>
          </a:p>
          <a:p>
            <a:pPr marL="800100" lvl="1" indent="-342900"/>
            <a:r>
              <a:rPr lang="en-US" sz="1600" dirty="0" smtClean="0">
                <a:solidFill>
                  <a:schemeClr val="bg1"/>
                </a:solidFill>
              </a:rPr>
              <a:t>body will eventually build up a tolerance for that dose of opioids and </a:t>
            </a:r>
          </a:p>
          <a:p>
            <a:pPr marL="800100" lvl="1" indent="-342900"/>
            <a:r>
              <a:rPr lang="en-US" sz="1600" dirty="0" smtClean="0">
                <a:solidFill>
                  <a:schemeClr val="bg1"/>
                </a:solidFill>
              </a:rPr>
              <a:t>the individual will not be receiving the desired effect.</a:t>
            </a:r>
            <a:endParaRPr lang="en-US" sz="3000" b="1" i="1" dirty="0" smtClean="0">
              <a:solidFill>
                <a:schemeClr val="bg1"/>
              </a:solidFill>
            </a:endParaRPr>
          </a:p>
          <a:p>
            <a:pPr marL="342900" indent="-342900">
              <a:buAutoNum type="arabicParenR"/>
            </a:pPr>
            <a:r>
              <a:rPr lang="en-US" sz="2500" b="1" i="1" dirty="0" smtClean="0">
                <a:solidFill>
                  <a:schemeClr val="bg1"/>
                </a:solidFill>
              </a:rPr>
              <a:t> Over SEDATION</a:t>
            </a:r>
          </a:p>
          <a:p>
            <a:pPr marL="800100" lvl="1" indent="-342900"/>
            <a:r>
              <a:rPr lang="en-US" sz="3000" dirty="0" smtClean="0">
                <a:solidFill>
                  <a:schemeClr val="bg1"/>
                </a:solidFill>
              </a:rPr>
              <a:t>	</a:t>
            </a:r>
            <a:r>
              <a:rPr lang="en-US" sz="1600" dirty="0" smtClean="0">
                <a:solidFill>
                  <a:schemeClr val="bg1"/>
                </a:solidFill>
              </a:rPr>
              <a:t>- Reassure patient we will be monitoring them while receiving opioids</a:t>
            </a:r>
          </a:p>
          <a:p>
            <a:pPr marL="800100" lvl="1" indent="-342900"/>
            <a:r>
              <a:rPr lang="en-US" sz="1600" dirty="0" smtClean="0">
                <a:solidFill>
                  <a:schemeClr val="bg1"/>
                </a:solidFill>
              </a:rPr>
              <a:t>	- This is for palliative treatment of dyspnea, so titrating the </a:t>
            </a:r>
            <a:r>
              <a:rPr lang="en-US" sz="1600" dirty="0" err="1" smtClean="0">
                <a:solidFill>
                  <a:schemeClr val="bg1"/>
                </a:solidFill>
              </a:rPr>
              <a:t>opioid</a:t>
            </a:r>
            <a:r>
              <a:rPr lang="en-US" sz="1600" dirty="0" smtClean="0">
                <a:solidFill>
                  <a:schemeClr val="bg1"/>
                </a:solidFill>
              </a:rPr>
              <a:t> dosage may be 	necessary to get the desired effect.</a:t>
            </a:r>
          </a:p>
          <a:p>
            <a:pPr marL="800100" lvl="1" indent="-342900"/>
            <a:r>
              <a:rPr lang="en-US" sz="1600" dirty="0" smtClean="0">
                <a:solidFill>
                  <a:schemeClr val="bg1"/>
                </a:solidFill>
              </a:rPr>
              <a:t>	- As the individual transitions from palliative care to hospice… </a:t>
            </a:r>
            <a:endParaRPr lang="en-US" sz="1600" dirty="0">
              <a:solidFill>
                <a:schemeClr val="bg1"/>
              </a:solidFill>
            </a:endParaRPr>
          </a:p>
        </p:txBody>
      </p:sp>
      <p:pic>
        <p:nvPicPr>
          <p:cNvPr id="4100" name="Picture 4" descr="C:\Documents and Settings\cindy stegman\Temporary Internet Files\Content.IE5\IE92Q4SS\MCj03590590000[1].wmf"/>
          <p:cNvPicPr>
            <a:picLocks noChangeAspect="1" noChangeArrowheads="1"/>
          </p:cNvPicPr>
          <p:nvPr/>
        </p:nvPicPr>
        <p:blipFill>
          <a:blip r:embed="rId3" cstate="print"/>
          <a:srcRect/>
          <a:stretch>
            <a:fillRect/>
          </a:stretch>
        </p:blipFill>
        <p:spPr bwMode="auto">
          <a:xfrm>
            <a:off x="5715000" y="5029200"/>
            <a:ext cx="980389" cy="1078915"/>
          </a:xfrm>
          <a:prstGeom prst="rect">
            <a:avLst/>
          </a:prstGeom>
          <a:noFill/>
        </p:spPr>
      </p:pic>
      <p:sp>
        <p:nvSpPr>
          <p:cNvPr id="8" name="Oval 7"/>
          <p:cNvSpPr/>
          <p:nvPr/>
        </p:nvSpPr>
        <p:spPr>
          <a:xfrm>
            <a:off x="2895600" y="4953000"/>
            <a:ext cx="1600200" cy="1066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Retain increased amounts of carbon dioxide</a:t>
            </a:r>
            <a:endParaRPr lang="en-US" sz="1200" b="1" dirty="0">
              <a:solidFill>
                <a:schemeClr val="tx1"/>
              </a:solidFill>
            </a:endParaRPr>
          </a:p>
        </p:txBody>
      </p:sp>
      <p:sp>
        <p:nvSpPr>
          <p:cNvPr id="9" name="Up Arrow 8"/>
          <p:cNvSpPr/>
          <p:nvPr/>
        </p:nvSpPr>
        <p:spPr>
          <a:xfrm>
            <a:off x="2362200" y="5257800"/>
            <a:ext cx="381000" cy="533400"/>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648200" y="51816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Causes</a:t>
            </a:r>
            <a:endParaRPr lang="en-US" sz="1600" dirty="0"/>
          </a:p>
        </p:txBody>
      </p:sp>
      <p:sp>
        <p:nvSpPr>
          <p:cNvPr id="12" name="Rounded Rectangular Callout 11"/>
          <p:cNvSpPr/>
          <p:nvPr/>
        </p:nvSpPr>
        <p:spPr>
          <a:xfrm>
            <a:off x="6934200" y="4495800"/>
            <a:ext cx="2057400" cy="1295400"/>
          </a:xfrm>
          <a:prstGeom prst="wedgeRoundRectCallout">
            <a:avLst>
              <a:gd name="adj1" fmla="val -69185"/>
              <a:gd name="adj2" fmla="val 53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Sleep &amp; a comatose state to occur with the dying patient regardless if opioids are administered or not</a:t>
            </a:r>
            <a:endParaRPr lang="en-US" sz="1400" dirty="0"/>
          </a:p>
        </p:txBody>
      </p:sp>
      <p:sp>
        <p:nvSpPr>
          <p:cNvPr id="13" name="Oval 12"/>
          <p:cNvSpPr/>
          <p:nvPr/>
        </p:nvSpPr>
        <p:spPr>
          <a:xfrm>
            <a:off x="304800" y="4953000"/>
            <a:ext cx="1905000" cy="1143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DYING</a:t>
            </a:r>
            <a:r>
              <a:rPr lang="en-US" sz="1300" dirty="0" smtClean="0">
                <a:solidFill>
                  <a:schemeClr val="tx1"/>
                </a:solidFill>
              </a:rPr>
              <a:t> patient’s  breathing is now more rapid &amp; shallow </a:t>
            </a:r>
            <a:endParaRPr lang="en-US" sz="1300" dirty="0">
              <a:solidFill>
                <a:schemeClr val="tx1"/>
              </a:solidFill>
            </a:endParaRPr>
          </a:p>
        </p:txBody>
      </p:sp>
      <p:sp>
        <p:nvSpPr>
          <p:cNvPr id="14" name="TextBox 13"/>
          <p:cNvSpPr txBox="1"/>
          <p:nvPr/>
        </p:nvSpPr>
        <p:spPr>
          <a:xfrm>
            <a:off x="0" y="6096000"/>
            <a:ext cx="2369559" cy="230832"/>
          </a:xfrm>
          <a:prstGeom prst="rect">
            <a:avLst/>
          </a:prstGeom>
          <a:noFill/>
        </p:spPr>
        <p:txBody>
          <a:bodyPr wrap="none" rtlCol="0">
            <a:spAutoFit/>
          </a:bodyPr>
          <a:lstStyle/>
          <a:p>
            <a:r>
              <a:rPr lang="en-US" sz="900" dirty="0" smtClean="0">
                <a:solidFill>
                  <a:schemeClr val="bg1"/>
                </a:solidFill>
              </a:rPr>
              <a:t>Wickham, R. (2002) &amp; Johnston, M.  (2007).</a:t>
            </a:r>
            <a:endParaRPr lang="en-US" sz="900" dirty="0">
              <a:solidFill>
                <a:schemeClr val="bg1"/>
              </a:solidFill>
            </a:endParaRPr>
          </a:p>
        </p:txBody>
      </p:sp>
      <p:sp>
        <p:nvSpPr>
          <p:cNvPr id="15" name="TextBox 14"/>
          <p:cNvSpPr txBox="1"/>
          <p:nvPr/>
        </p:nvSpPr>
        <p:spPr>
          <a:xfrm>
            <a:off x="8287675" y="2895600"/>
            <a:ext cx="856325" cy="230832"/>
          </a:xfrm>
          <a:prstGeom prst="rect">
            <a:avLst/>
          </a:prstGeom>
          <a:noFill/>
        </p:spPr>
        <p:txBody>
          <a:bodyPr wrap="square" rtlCol="0">
            <a:spAutoFit/>
          </a:bodyPr>
          <a:lstStyle/>
          <a:p>
            <a:r>
              <a:rPr lang="en-US" sz="900" dirty="0" smtClean="0">
                <a:solidFill>
                  <a:schemeClr val="bg1"/>
                </a:solidFill>
              </a:rPr>
              <a:t>Clip Art, 2010</a:t>
            </a:r>
            <a:endParaRPr lang="en-US"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0"/>
            <a:ext cx="2395207" cy="1169551"/>
          </a:xfrm>
          <a:prstGeom prst="rect">
            <a:avLst/>
          </a:prstGeom>
          <a:noFill/>
        </p:spPr>
        <p:txBody>
          <a:bodyPr wrap="none" rtlCol="0">
            <a:spAutoFit/>
          </a:bodyPr>
          <a:lstStyle/>
          <a:p>
            <a:r>
              <a:rPr lang="en-US" sz="7000" u="sng" dirty="0" smtClean="0">
                <a:solidFill>
                  <a:srgbClr val="FFFF00"/>
                </a:solidFill>
              </a:rPr>
              <a:t>QUIZ</a:t>
            </a:r>
            <a:endParaRPr lang="en-US" sz="7000" u="sng" dirty="0">
              <a:solidFill>
                <a:srgbClr val="FFFF00"/>
              </a:solidFill>
            </a:endParaRPr>
          </a:p>
        </p:txBody>
      </p:sp>
      <p:sp>
        <p:nvSpPr>
          <p:cNvPr id="4" name="TextBox 3"/>
          <p:cNvSpPr txBox="1"/>
          <p:nvPr/>
        </p:nvSpPr>
        <p:spPr>
          <a:xfrm>
            <a:off x="0" y="1143000"/>
            <a:ext cx="9144000" cy="2000548"/>
          </a:xfrm>
          <a:prstGeom prst="rect">
            <a:avLst/>
          </a:prstGeom>
          <a:noFill/>
        </p:spPr>
        <p:txBody>
          <a:bodyPr wrap="square" rtlCol="0">
            <a:spAutoFit/>
          </a:bodyPr>
          <a:lstStyle/>
          <a:p>
            <a:pPr marL="457200" indent="-457200" algn="ctr">
              <a:buAutoNum type="arabicParenR"/>
            </a:pPr>
            <a:r>
              <a:rPr lang="en-US" sz="3200" dirty="0" smtClean="0">
                <a:solidFill>
                  <a:schemeClr val="bg1"/>
                </a:solidFill>
              </a:rPr>
              <a:t>Are extended-release opioids  just as effective as</a:t>
            </a:r>
          </a:p>
          <a:p>
            <a:pPr marL="457200" indent="-457200" algn="ctr"/>
            <a:r>
              <a:rPr lang="en-US" sz="3200" dirty="0" smtClean="0">
                <a:solidFill>
                  <a:schemeClr val="bg1"/>
                </a:solidFill>
              </a:rPr>
              <a:t> immediate-release?</a:t>
            </a:r>
          </a:p>
          <a:p>
            <a:pPr marL="457200" indent="-457200" algn="ctr"/>
            <a:endParaRPr lang="en-US" sz="3000" dirty="0" smtClean="0">
              <a:solidFill>
                <a:schemeClr val="bg1"/>
              </a:solidFill>
            </a:endParaRPr>
          </a:p>
          <a:p>
            <a:pPr marL="457200" indent="-457200" algn="ctr"/>
            <a:endParaRPr lang="en-US" sz="3000" dirty="0">
              <a:solidFill>
                <a:schemeClr val="bg1"/>
              </a:solidFill>
            </a:endParaRPr>
          </a:p>
        </p:txBody>
      </p:sp>
      <p:sp>
        <p:nvSpPr>
          <p:cNvPr id="5" name="Rounded Rectangle 4"/>
          <p:cNvSpPr/>
          <p:nvPr/>
        </p:nvSpPr>
        <p:spPr>
          <a:xfrm>
            <a:off x="1828800" y="2362200"/>
            <a:ext cx="2743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CORRECT!</a:t>
            </a:r>
          </a:p>
          <a:p>
            <a:pPr algn="ctr"/>
            <a:r>
              <a:rPr lang="en-US" sz="1400" dirty="0" smtClean="0"/>
              <a:t>Immediate-release opioids have been shown to be effective in practice when treating dyspnea.</a:t>
            </a:r>
            <a:endParaRPr lang="en-US" sz="1400" dirty="0"/>
          </a:p>
        </p:txBody>
      </p:sp>
      <p:sp>
        <p:nvSpPr>
          <p:cNvPr id="8" name="Rounded Rectangle 7"/>
          <p:cNvSpPr/>
          <p:nvPr/>
        </p:nvSpPr>
        <p:spPr>
          <a:xfrm>
            <a:off x="4724400" y="2362200"/>
            <a:ext cx="2743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Sorry </a:t>
            </a:r>
            <a:r>
              <a:rPr lang="en-US" sz="1600" dirty="0" smtClean="0">
                <a:sym typeface="Wingdings" pitchFamily="2" charset="2"/>
              </a:rPr>
              <a:t></a:t>
            </a:r>
          </a:p>
          <a:p>
            <a:pPr algn="ctr"/>
            <a:r>
              <a:rPr lang="en-US" sz="1400" dirty="0" smtClean="0">
                <a:sym typeface="Wingdings" pitchFamily="2" charset="2"/>
              </a:rPr>
              <a:t>Extended-Release opioids have NOT been established to show effectiveness towards treating dyspnea</a:t>
            </a:r>
            <a:endParaRPr lang="en-US" sz="1400" dirty="0"/>
          </a:p>
        </p:txBody>
      </p:sp>
      <p:sp>
        <p:nvSpPr>
          <p:cNvPr id="6" name="Rounded Rectangle 5"/>
          <p:cNvSpPr/>
          <p:nvPr/>
        </p:nvSpPr>
        <p:spPr>
          <a:xfrm>
            <a:off x="4724400" y="2362200"/>
            <a:ext cx="2743200" cy="1219200"/>
          </a:xfrm>
          <a:prstGeom prst="roundRect">
            <a:avLst/>
          </a:prstGeom>
          <a:solidFill>
            <a:srgbClr val="F71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FALSE</a:t>
            </a:r>
            <a:endParaRPr lang="en-US" sz="2400" dirty="0"/>
          </a:p>
        </p:txBody>
      </p:sp>
      <p:sp>
        <p:nvSpPr>
          <p:cNvPr id="7" name="Rounded Rectangle 6"/>
          <p:cNvSpPr/>
          <p:nvPr/>
        </p:nvSpPr>
        <p:spPr>
          <a:xfrm>
            <a:off x="1828800" y="2362200"/>
            <a:ext cx="2743200" cy="1219200"/>
          </a:xfrm>
          <a:prstGeom prst="roundRect">
            <a:avLst/>
          </a:prstGeom>
          <a:solidFill>
            <a:srgbClr val="F71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TRUE</a:t>
            </a:r>
            <a:endParaRPr lang="en-US" sz="2400" dirty="0"/>
          </a:p>
        </p:txBody>
      </p:sp>
      <p:sp>
        <p:nvSpPr>
          <p:cNvPr id="9" name="TextBox 8"/>
          <p:cNvSpPr txBox="1"/>
          <p:nvPr/>
        </p:nvSpPr>
        <p:spPr>
          <a:xfrm>
            <a:off x="-30912" y="3733800"/>
            <a:ext cx="9133461" cy="2308324"/>
          </a:xfrm>
          <a:prstGeom prst="rect">
            <a:avLst/>
          </a:prstGeom>
          <a:noFill/>
        </p:spPr>
        <p:txBody>
          <a:bodyPr wrap="none" rtlCol="0">
            <a:spAutoFit/>
          </a:bodyPr>
          <a:lstStyle/>
          <a:p>
            <a:pPr algn="ctr"/>
            <a:r>
              <a:rPr lang="en-US" dirty="0" smtClean="0">
                <a:solidFill>
                  <a:schemeClr val="bg1"/>
                </a:solidFill>
              </a:rPr>
              <a:t>In the case of G.S, immediate-release opioids are an appropriate intervention, </a:t>
            </a:r>
          </a:p>
          <a:p>
            <a:pPr algn="ctr"/>
            <a:r>
              <a:rPr lang="en-US" dirty="0" smtClean="0">
                <a:solidFill>
                  <a:schemeClr val="bg1"/>
                </a:solidFill>
              </a:rPr>
              <a:t>because he  has already has been exposed to opioids.  </a:t>
            </a:r>
            <a:r>
              <a:rPr lang="en-US" b="1" dirty="0" smtClean="0">
                <a:solidFill>
                  <a:schemeClr val="bg1"/>
                </a:solidFill>
              </a:rPr>
              <a:t>REMEMBER</a:t>
            </a:r>
            <a:r>
              <a:rPr lang="en-US" dirty="0" smtClean="0">
                <a:solidFill>
                  <a:schemeClr val="bg1"/>
                </a:solidFill>
              </a:rPr>
              <a:t>… he is </a:t>
            </a:r>
            <a:r>
              <a:rPr lang="en-US" dirty="0" err="1" smtClean="0">
                <a:solidFill>
                  <a:schemeClr val="bg1"/>
                </a:solidFill>
              </a:rPr>
              <a:t>opioid</a:t>
            </a:r>
            <a:r>
              <a:rPr lang="en-US" dirty="0" smtClean="0">
                <a:solidFill>
                  <a:schemeClr val="bg1"/>
                </a:solidFill>
              </a:rPr>
              <a:t> </a:t>
            </a:r>
          </a:p>
          <a:p>
            <a:pPr algn="ctr"/>
            <a:r>
              <a:rPr lang="en-US" dirty="0" smtClean="0">
                <a:solidFill>
                  <a:schemeClr val="bg1"/>
                </a:solidFill>
              </a:rPr>
              <a:t>tolerant, so G.S. might need to repeat the dose more frequently to treat the </a:t>
            </a:r>
          </a:p>
          <a:p>
            <a:pPr algn="ctr"/>
            <a:r>
              <a:rPr lang="en-US" dirty="0" smtClean="0">
                <a:solidFill>
                  <a:schemeClr val="bg1"/>
                </a:solidFill>
              </a:rPr>
              <a:t>DYSPNEA.  As  nurse providers, we need to console &amp; support G.S. if he has any </a:t>
            </a:r>
          </a:p>
          <a:p>
            <a:pPr algn="ctr"/>
            <a:r>
              <a:rPr lang="en-US" dirty="0" smtClean="0">
                <a:solidFill>
                  <a:schemeClr val="bg1"/>
                </a:solidFill>
              </a:rPr>
              <a:t>fears of using </a:t>
            </a:r>
            <a:r>
              <a:rPr lang="en-US" dirty="0" err="1" smtClean="0">
                <a:solidFill>
                  <a:schemeClr val="bg1"/>
                </a:solidFill>
              </a:rPr>
              <a:t>opiods</a:t>
            </a:r>
            <a:r>
              <a:rPr lang="en-US" dirty="0" smtClean="0">
                <a:solidFill>
                  <a:schemeClr val="bg1"/>
                </a:solidFill>
              </a:rPr>
              <a:t>, because sedation &amp; addiction can be a  fear patients have with </a:t>
            </a:r>
            <a:r>
              <a:rPr lang="en-US" dirty="0" err="1" smtClean="0">
                <a:solidFill>
                  <a:schemeClr val="bg1"/>
                </a:solidFill>
              </a:rPr>
              <a:t>opioid</a:t>
            </a:r>
            <a:endParaRPr lang="en-US" dirty="0" smtClean="0">
              <a:solidFill>
                <a:schemeClr val="bg1"/>
              </a:solidFill>
            </a:endParaRPr>
          </a:p>
          <a:p>
            <a:pPr algn="ctr"/>
            <a:r>
              <a:rPr lang="en-US" dirty="0" smtClean="0">
                <a:solidFill>
                  <a:schemeClr val="bg1"/>
                </a:solidFill>
              </a:rPr>
              <a:t> usage.  KEEP the patient’s GOAL in mind &amp; reassure G.S. that this intervention </a:t>
            </a:r>
          </a:p>
          <a:p>
            <a:pPr algn="ctr"/>
            <a:r>
              <a:rPr lang="en-US" dirty="0" smtClean="0">
                <a:solidFill>
                  <a:schemeClr val="bg1"/>
                </a:solidFill>
              </a:rPr>
              <a:t>will be able to get him through tough periods of dyspnea to be able to endure certain </a:t>
            </a:r>
          </a:p>
          <a:p>
            <a:pPr algn="ctr"/>
            <a:r>
              <a:rPr lang="en-US" dirty="0" smtClean="0">
                <a:solidFill>
                  <a:schemeClr val="bg1"/>
                </a:solidFill>
              </a:rPr>
              <a:t>activities.</a:t>
            </a:r>
          </a:p>
        </p:txBody>
      </p:sp>
      <p:sp>
        <p:nvSpPr>
          <p:cNvPr id="10" name="Action Button: Return 9">
            <a:hlinkClick r:id="rId2" action="ppaction://hlinksldjump" highlightClick="1"/>
          </p:cNvPr>
          <p:cNvSpPr/>
          <p:nvPr/>
        </p:nvSpPr>
        <p:spPr>
          <a:xfrm>
            <a:off x="8077200" y="6019800"/>
            <a:ext cx="8382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click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7"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4997458" cy="923330"/>
          </a:xfrm>
          <a:prstGeom prst="rect">
            <a:avLst/>
          </a:prstGeom>
          <a:noFill/>
        </p:spPr>
        <p:txBody>
          <a:bodyPr wrap="none" rtlCol="0">
            <a:spAutoFit/>
          </a:bodyPr>
          <a:lstStyle/>
          <a:p>
            <a:r>
              <a:rPr lang="en-US" sz="5400" dirty="0" smtClean="0">
                <a:solidFill>
                  <a:schemeClr val="bg1"/>
                </a:solidFill>
              </a:rPr>
              <a:t>Bronchodilators</a:t>
            </a:r>
            <a:endParaRPr lang="en-US" sz="5400" dirty="0">
              <a:solidFill>
                <a:schemeClr val="bg1"/>
              </a:solidFill>
            </a:endParaRPr>
          </a:p>
        </p:txBody>
      </p:sp>
      <p:sp>
        <p:nvSpPr>
          <p:cNvPr id="4" name="TextBox 3"/>
          <p:cNvSpPr txBox="1"/>
          <p:nvPr/>
        </p:nvSpPr>
        <p:spPr>
          <a:xfrm>
            <a:off x="0" y="1447801"/>
            <a:ext cx="4038600" cy="3108543"/>
          </a:xfrm>
          <a:prstGeom prst="rect">
            <a:avLst/>
          </a:prstGeom>
          <a:noFill/>
        </p:spPr>
        <p:txBody>
          <a:bodyPr wrap="square" rtlCol="0">
            <a:spAutoFit/>
          </a:bodyPr>
          <a:lstStyle/>
          <a:p>
            <a:pPr>
              <a:buFont typeface="Arial" charset="0"/>
              <a:buChar char="•"/>
            </a:pPr>
            <a:r>
              <a:rPr lang="en-US" sz="2800" dirty="0" smtClean="0">
                <a:solidFill>
                  <a:schemeClr val="bg1"/>
                </a:solidFill>
              </a:rPr>
              <a:t>Inhaled or </a:t>
            </a:r>
            <a:r>
              <a:rPr lang="en-US" sz="2800" dirty="0" err="1" smtClean="0">
                <a:solidFill>
                  <a:schemeClr val="bg1"/>
                </a:solidFill>
              </a:rPr>
              <a:t>Nebulized</a:t>
            </a:r>
            <a:endParaRPr lang="en-US" sz="2800" dirty="0" smtClean="0">
              <a:solidFill>
                <a:schemeClr val="bg1"/>
              </a:solidFill>
            </a:endParaRPr>
          </a:p>
          <a:p>
            <a:pPr>
              <a:buFont typeface="Arial" charset="0"/>
              <a:buChar char="•"/>
            </a:pPr>
            <a:endParaRPr lang="en-US" sz="2800" dirty="0" smtClean="0">
              <a:solidFill>
                <a:schemeClr val="bg1"/>
              </a:solidFill>
            </a:endParaRPr>
          </a:p>
          <a:p>
            <a:pPr>
              <a:buFontTx/>
              <a:buChar char="-"/>
            </a:pPr>
            <a:r>
              <a:rPr lang="en-US" sz="2800" dirty="0" smtClean="0">
                <a:solidFill>
                  <a:schemeClr val="bg1"/>
                </a:solidFill>
              </a:rPr>
              <a:t>B2 –</a:t>
            </a:r>
            <a:r>
              <a:rPr lang="en-US" sz="2800" dirty="0" err="1" smtClean="0">
                <a:solidFill>
                  <a:schemeClr val="bg1"/>
                </a:solidFill>
              </a:rPr>
              <a:t>adrengergic</a:t>
            </a:r>
            <a:r>
              <a:rPr lang="en-US" sz="2800" dirty="0" smtClean="0">
                <a:solidFill>
                  <a:schemeClr val="bg1"/>
                </a:solidFill>
              </a:rPr>
              <a:t> agonist</a:t>
            </a:r>
          </a:p>
          <a:p>
            <a:r>
              <a:rPr lang="en-US" sz="2800" dirty="0" smtClean="0">
                <a:solidFill>
                  <a:schemeClr val="bg1"/>
                </a:solidFill>
              </a:rPr>
              <a:t> </a:t>
            </a:r>
          </a:p>
          <a:p>
            <a:pPr lvl="2">
              <a:buFont typeface="Arial" charset="0"/>
              <a:buChar char="•"/>
            </a:pPr>
            <a:r>
              <a:rPr lang="en-US" sz="2800" dirty="0" smtClean="0">
                <a:solidFill>
                  <a:schemeClr val="bg1"/>
                </a:solidFill>
              </a:rPr>
              <a:t>  Albuterol</a:t>
            </a:r>
          </a:p>
          <a:p>
            <a:pPr lvl="2"/>
            <a:endParaRPr lang="en-US" sz="2800" dirty="0" smtClean="0">
              <a:solidFill>
                <a:schemeClr val="bg1"/>
              </a:solidFill>
            </a:endParaRPr>
          </a:p>
          <a:p>
            <a:pPr lvl="2"/>
            <a:endParaRPr lang="en-US" sz="2800" dirty="0" smtClean="0"/>
          </a:p>
        </p:txBody>
      </p:sp>
      <p:sp>
        <p:nvSpPr>
          <p:cNvPr id="5" name="Down Arrow 4"/>
          <p:cNvSpPr/>
          <p:nvPr/>
        </p:nvSpPr>
        <p:spPr>
          <a:xfrm>
            <a:off x="5791200" y="2209800"/>
            <a:ext cx="2514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decreases</a:t>
            </a:r>
            <a:endParaRPr lang="en-US" dirty="0"/>
          </a:p>
        </p:txBody>
      </p:sp>
      <p:sp>
        <p:nvSpPr>
          <p:cNvPr id="9" name="TextBox 8"/>
          <p:cNvSpPr txBox="1"/>
          <p:nvPr/>
        </p:nvSpPr>
        <p:spPr>
          <a:xfrm>
            <a:off x="4962727" y="3048000"/>
            <a:ext cx="4181273" cy="523220"/>
          </a:xfrm>
          <a:prstGeom prst="rect">
            <a:avLst/>
          </a:prstGeom>
          <a:noFill/>
        </p:spPr>
        <p:txBody>
          <a:bodyPr wrap="none" rtlCol="0">
            <a:spAutoFit/>
          </a:bodyPr>
          <a:lstStyle/>
          <a:p>
            <a:r>
              <a:rPr lang="en-US" sz="2800" dirty="0" smtClean="0">
                <a:solidFill>
                  <a:schemeClr val="bg1"/>
                </a:solidFill>
              </a:rPr>
              <a:t>WORKLOAD of the lungs</a:t>
            </a:r>
            <a:endParaRPr lang="en-US" sz="2800" dirty="0">
              <a:solidFill>
                <a:schemeClr val="bg1"/>
              </a:solidFill>
            </a:endParaRPr>
          </a:p>
        </p:txBody>
      </p:sp>
      <p:sp>
        <p:nvSpPr>
          <p:cNvPr id="11" name="TextBox 10"/>
          <p:cNvSpPr txBox="1"/>
          <p:nvPr/>
        </p:nvSpPr>
        <p:spPr>
          <a:xfrm>
            <a:off x="0" y="3810000"/>
            <a:ext cx="4334328" cy="646331"/>
          </a:xfrm>
          <a:prstGeom prst="rect">
            <a:avLst/>
          </a:prstGeom>
          <a:noFill/>
        </p:spPr>
        <p:txBody>
          <a:bodyPr wrap="none" rtlCol="0">
            <a:spAutoFit/>
          </a:bodyPr>
          <a:lstStyle/>
          <a:p>
            <a:r>
              <a:rPr lang="en-US" sz="3600" u="sng" dirty="0" err="1" smtClean="0">
                <a:solidFill>
                  <a:schemeClr val="bg1"/>
                </a:solidFill>
              </a:rPr>
              <a:t>Nebulized</a:t>
            </a:r>
            <a:r>
              <a:rPr lang="en-US" sz="3600" u="sng" dirty="0" smtClean="0">
                <a:solidFill>
                  <a:schemeClr val="bg1"/>
                </a:solidFill>
              </a:rPr>
              <a:t> Opioids</a:t>
            </a:r>
            <a:r>
              <a:rPr lang="en-US" sz="3600" dirty="0" smtClean="0">
                <a:solidFill>
                  <a:schemeClr val="bg1"/>
                </a:solidFill>
              </a:rPr>
              <a:t>??</a:t>
            </a:r>
            <a:endParaRPr lang="en-US" sz="3600" dirty="0">
              <a:solidFill>
                <a:schemeClr val="bg1"/>
              </a:solidFill>
            </a:endParaRPr>
          </a:p>
        </p:txBody>
      </p:sp>
      <p:sp>
        <p:nvSpPr>
          <p:cNvPr id="12" name="Oval 11"/>
          <p:cNvSpPr/>
          <p:nvPr/>
        </p:nvSpPr>
        <p:spPr>
          <a:xfrm>
            <a:off x="457200" y="4495800"/>
            <a:ext cx="2133600" cy="1447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Believed to “TARGET” stretch and irritant receptors in the lungs</a:t>
            </a:r>
            <a:endParaRPr lang="en-US" sz="1400" dirty="0"/>
          </a:p>
        </p:txBody>
      </p:sp>
      <p:sp>
        <p:nvSpPr>
          <p:cNvPr id="13" name="Down Arrow 12"/>
          <p:cNvSpPr/>
          <p:nvPr/>
        </p:nvSpPr>
        <p:spPr>
          <a:xfrm>
            <a:off x="2895600" y="4648200"/>
            <a:ext cx="609600" cy="990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3800" y="4648200"/>
            <a:ext cx="1752211" cy="830997"/>
          </a:xfrm>
          <a:prstGeom prst="rect">
            <a:avLst/>
          </a:prstGeom>
          <a:noFill/>
        </p:spPr>
        <p:txBody>
          <a:bodyPr wrap="none" rtlCol="0">
            <a:spAutoFit/>
          </a:bodyPr>
          <a:lstStyle/>
          <a:p>
            <a:pPr algn="ctr"/>
            <a:r>
              <a:rPr lang="en-US" sz="2400" b="1" i="1" dirty="0" smtClean="0">
                <a:solidFill>
                  <a:schemeClr val="bg1"/>
                </a:solidFill>
              </a:rPr>
              <a:t>SYSTEMIC </a:t>
            </a:r>
          </a:p>
          <a:p>
            <a:pPr algn="ctr"/>
            <a:r>
              <a:rPr lang="en-US" sz="2400" b="1" i="1" dirty="0" smtClean="0">
                <a:solidFill>
                  <a:schemeClr val="bg1"/>
                </a:solidFill>
              </a:rPr>
              <a:t>TOXICITY</a:t>
            </a:r>
            <a:endParaRPr lang="en-US" sz="2400" b="1" i="1" dirty="0">
              <a:solidFill>
                <a:schemeClr val="bg1"/>
              </a:solidFill>
            </a:endParaRPr>
          </a:p>
        </p:txBody>
      </p:sp>
      <p:sp>
        <p:nvSpPr>
          <p:cNvPr id="17" name="TextBox 16"/>
          <p:cNvSpPr txBox="1"/>
          <p:nvPr/>
        </p:nvSpPr>
        <p:spPr>
          <a:xfrm>
            <a:off x="0" y="6019800"/>
            <a:ext cx="3209533" cy="276999"/>
          </a:xfrm>
          <a:prstGeom prst="rect">
            <a:avLst/>
          </a:prstGeom>
          <a:noFill/>
        </p:spPr>
        <p:txBody>
          <a:bodyPr wrap="none" rtlCol="0">
            <a:spAutoFit/>
          </a:bodyPr>
          <a:lstStyle/>
          <a:p>
            <a:r>
              <a:rPr lang="en-US" sz="1000" dirty="0" err="1" smtClean="0">
                <a:solidFill>
                  <a:schemeClr val="bg1"/>
                </a:solidFill>
              </a:rPr>
              <a:t>Jantarakupt</a:t>
            </a:r>
            <a:r>
              <a:rPr lang="en-US" sz="1000" dirty="0" smtClean="0">
                <a:solidFill>
                  <a:schemeClr val="bg1"/>
                </a:solidFill>
              </a:rPr>
              <a:t>, P. &amp; </a:t>
            </a:r>
            <a:r>
              <a:rPr lang="en-US" sz="1000" dirty="0" err="1" smtClean="0">
                <a:solidFill>
                  <a:schemeClr val="bg1"/>
                </a:solidFill>
              </a:rPr>
              <a:t>Porock</a:t>
            </a:r>
            <a:r>
              <a:rPr lang="en-US" sz="1000" dirty="0" smtClean="0">
                <a:solidFill>
                  <a:schemeClr val="bg1"/>
                </a:solidFill>
              </a:rPr>
              <a:t>, D. (2005) &amp; </a:t>
            </a:r>
            <a:r>
              <a:rPr lang="en-US" sz="1000" dirty="0" err="1" smtClean="0">
                <a:solidFill>
                  <a:schemeClr val="bg1"/>
                </a:solidFill>
              </a:rPr>
              <a:t>Kallet</a:t>
            </a:r>
            <a:r>
              <a:rPr lang="en-US" sz="1000" dirty="0" smtClean="0">
                <a:solidFill>
                  <a:schemeClr val="bg1"/>
                </a:solidFill>
              </a:rPr>
              <a:t>, R., (2007</a:t>
            </a:r>
            <a:r>
              <a:rPr lang="en-US" sz="1200" dirty="0" smtClean="0">
                <a:solidFill>
                  <a:schemeClr val="bg1"/>
                </a:solidFill>
              </a:rPr>
              <a:t>)</a:t>
            </a:r>
            <a:endParaRPr lang="en-US" sz="1200" dirty="0">
              <a:solidFill>
                <a:schemeClr val="bg1"/>
              </a:solidFill>
            </a:endParaRPr>
          </a:p>
        </p:txBody>
      </p:sp>
      <p:sp>
        <p:nvSpPr>
          <p:cNvPr id="16" name="Hexagon 15"/>
          <p:cNvSpPr/>
          <p:nvPr/>
        </p:nvSpPr>
        <p:spPr>
          <a:xfrm>
            <a:off x="5791200" y="3962400"/>
            <a:ext cx="2514600" cy="18288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Recommend for Practice Due to:</a:t>
            </a:r>
          </a:p>
          <a:p>
            <a:pPr algn="ctr"/>
            <a:r>
              <a:rPr lang="en-US" sz="2000" b="1" dirty="0" smtClean="0"/>
              <a:t>Insufficient Evidence </a:t>
            </a:r>
            <a:endParaRPr lang="en-US" sz="2000" b="1" dirty="0"/>
          </a:p>
        </p:txBody>
      </p:sp>
      <p:sp>
        <p:nvSpPr>
          <p:cNvPr id="15" name="Rounded Rectangle 14"/>
          <p:cNvSpPr/>
          <p:nvPr/>
        </p:nvSpPr>
        <p:spPr>
          <a:xfrm>
            <a:off x="5410200" y="1066800"/>
            <a:ext cx="3276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Bronchodilators relaxes smooth muscles within the bronchioles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95800" y="2209800"/>
            <a:ext cx="40386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 </a:t>
            </a:r>
            <a:r>
              <a:rPr lang="en-US" dirty="0" smtClean="0"/>
              <a:t>CORRECT </a:t>
            </a:r>
            <a:r>
              <a:rPr lang="en-US" dirty="0" smtClean="0">
                <a:sym typeface="Wingdings" pitchFamily="2" charset="2"/>
              </a:rPr>
              <a:t></a:t>
            </a:r>
          </a:p>
          <a:p>
            <a:pPr algn="ctr"/>
            <a:r>
              <a:rPr lang="en-US" dirty="0" smtClean="0">
                <a:sym typeface="Wingdings" pitchFamily="2" charset="2"/>
              </a:rPr>
              <a:t>On assessment you heard  wheezing throughout lung fields to suggest vasoconstriction within bronchioles.  An albuterol treatment would be an appropriate intervention for G.S’s dyspnea.  </a:t>
            </a:r>
            <a:endParaRPr lang="en-US" dirty="0"/>
          </a:p>
        </p:txBody>
      </p:sp>
      <p:sp>
        <p:nvSpPr>
          <p:cNvPr id="6" name="Rounded Rectangle 5"/>
          <p:cNvSpPr/>
          <p:nvPr/>
        </p:nvSpPr>
        <p:spPr>
          <a:xfrm>
            <a:off x="304800" y="2209800"/>
            <a:ext cx="40386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Sorry </a:t>
            </a:r>
            <a:r>
              <a:rPr lang="en-US" dirty="0" smtClean="0">
                <a:sym typeface="Wingdings" pitchFamily="2" charset="2"/>
              </a:rPr>
              <a:t></a:t>
            </a:r>
            <a:endParaRPr lang="en-US" dirty="0" smtClean="0"/>
          </a:p>
          <a:p>
            <a:pPr algn="ctr"/>
            <a:r>
              <a:rPr lang="en-US" sz="1600" dirty="0" smtClean="0"/>
              <a:t>Short-Acting bronchodilators are more effective for patient’s who have either air flow obstruction such as COPD, asthma, or patient’s with lung cancer &amp; is presenting with wheezing throughout lung fields to suggest vasoconstriction.  </a:t>
            </a:r>
            <a:endParaRPr lang="en-US" sz="1600" dirty="0"/>
          </a:p>
        </p:txBody>
      </p:sp>
      <p:sp>
        <p:nvSpPr>
          <p:cNvPr id="2" name="TextBox 1"/>
          <p:cNvSpPr txBox="1"/>
          <p:nvPr/>
        </p:nvSpPr>
        <p:spPr>
          <a:xfrm>
            <a:off x="3276600" y="0"/>
            <a:ext cx="2097049" cy="1092607"/>
          </a:xfrm>
          <a:prstGeom prst="rect">
            <a:avLst/>
          </a:prstGeom>
          <a:noFill/>
        </p:spPr>
        <p:txBody>
          <a:bodyPr wrap="none" rtlCol="0">
            <a:spAutoFit/>
          </a:bodyPr>
          <a:lstStyle/>
          <a:p>
            <a:r>
              <a:rPr lang="en-US" sz="6500" b="1" u="sng" dirty="0" smtClean="0">
                <a:solidFill>
                  <a:srgbClr val="FFFF00"/>
                </a:solidFill>
              </a:rPr>
              <a:t>Quiz</a:t>
            </a:r>
            <a:endParaRPr lang="en-US" sz="6500" b="1" u="sng" dirty="0">
              <a:solidFill>
                <a:srgbClr val="FFFF00"/>
              </a:solidFill>
            </a:endParaRPr>
          </a:p>
        </p:txBody>
      </p:sp>
      <p:sp>
        <p:nvSpPr>
          <p:cNvPr id="3" name="TextBox 2"/>
          <p:cNvSpPr txBox="1"/>
          <p:nvPr/>
        </p:nvSpPr>
        <p:spPr>
          <a:xfrm>
            <a:off x="288272" y="1143000"/>
            <a:ext cx="8526309" cy="1015663"/>
          </a:xfrm>
          <a:prstGeom prst="rect">
            <a:avLst/>
          </a:prstGeom>
          <a:noFill/>
        </p:spPr>
        <p:txBody>
          <a:bodyPr wrap="none" rtlCol="0">
            <a:spAutoFit/>
          </a:bodyPr>
          <a:lstStyle/>
          <a:p>
            <a:pPr marL="514350" indent="-514350" algn="ctr">
              <a:buAutoNum type="arabicParenR"/>
            </a:pPr>
            <a:r>
              <a:rPr lang="en-US" sz="3000" dirty="0" smtClean="0">
                <a:solidFill>
                  <a:schemeClr val="bg1"/>
                </a:solidFill>
              </a:rPr>
              <a:t>Which option is correct  to suggest an albuterol </a:t>
            </a:r>
          </a:p>
          <a:p>
            <a:pPr marL="514350" indent="-514350" algn="ctr"/>
            <a:r>
              <a:rPr lang="en-US" sz="3000" dirty="0" smtClean="0">
                <a:solidFill>
                  <a:schemeClr val="bg1"/>
                </a:solidFill>
              </a:rPr>
              <a:t>inhaler to treat G.S’s dyspnea?</a:t>
            </a:r>
            <a:endParaRPr lang="en-US" sz="3000" dirty="0">
              <a:solidFill>
                <a:schemeClr val="bg1"/>
              </a:solidFill>
            </a:endParaRPr>
          </a:p>
        </p:txBody>
      </p:sp>
      <p:sp>
        <p:nvSpPr>
          <p:cNvPr id="4" name="Rounded Rectangle 3"/>
          <p:cNvSpPr/>
          <p:nvPr/>
        </p:nvSpPr>
        <p:spPr>
          <a:xfrm>
            <a:off x="304800" y="2209800"/>
            <a:ext cx="4038600" cy="3733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 G.S complained of shortness of breath while walking to the bathroom?</a:t>
            </a:r>
            <a:endParaRPr lang="en-US" sz="2500" b="1" dirty="0">
              <a:solidFill>
                <a:schemeClr val="tx1"/>
              </a:solidFill>
            </a:endParaRPr>
          </a:p>
        </p:txBody>
      </p:sp>
      <p:sp>
        <p:nvSpPr>
          <p:cNvPr id="5" name="Rounded Rectangle 4"/>
          <p:cNvSpPr/>
          <p:nvPr/>
        </p:nvSpPr>
        <p:spPr>
          <a:xfrm>
            <a:off x="4495800" y="2209800"/>
            <a:ext cx="4038600" cy="3733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On auscultation, you heard wheezes throughout  G.S.’s lung fields</a:t>
            </a:r>
            <a:endParaRPr lang="en-US" sz="2500" b="1" dirty="0">
              <a:solidFill>
                <a:schemeClr val="tx1"/>
              </a:solidFill>
            </a:endParaRPr>
          </a:p>
        </p:txBody>
      </p:sp>
      <p:sp>
        <p:nvSpPr>
          <p:cNvPr id="8" name="TextBox 7"/>
          <p:cNvSpPr txBox="1"/>
          <p:nvPr/>
        </p:nvSpPr>
        <p:spPr>
          <a:xfrm>
            <a:off x="0" y="6019800"/>
            <a:ext cx="1403782" cy="276999"/>
          </a:xfrm>
          <a:prstGeom prst="rect">
            <a:avLst/>
          </a:prstGeom>
          <a:noFill/>
        </p:spPr>
        <p:txBody>
          <a:bodyPr wrap="none" rtlCol="0">
            <a:spAutoFit/>
          </a:bodyPr>
          <a:lstStyle/>
          <a:p>
            <a:r>
              <a:rPr lang="en-US" sz="1200" dirty="0" smtClean="0">
                <a:solidFill>
                  <a:schemeClr val="bg1"/>
                </a:solidFill>
              </a:rPr>
              <a:t>Wickham, R. 2005</a:t>
            </a:r>
            <a:endParaRPr lang="en-US" sz="1200" dirty="0">
              <a:solidFill>
                <a:schemeClr val="bg1"/>
              </a:solidFill>
            </a:endParaRPr>
          </a:p>
        </p:txBody>
      </p:sp>
      <p:sp>
        <p:nvSpPr>
          <p:cNvPr id="9" name="Action Button: Return 8">
            <a:hlinkClick r:id="rId2" action="ppaction://hlinksldjump" highlightClick="1"/>
          </p:cNvPr>
          <p:cNvSpPr/>
          <p:nvPr/>
        </p:nvSpPr>
        <p:spPr>
          <a:xfrm>
            <a:off x="8153400" y="5943600"/>
            <a:ext cx="990600" cy="914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369757" cy="1015663"/>
          </a:xfrm>
          <a:prstGeom prst="rect">
            <a:avLst/>
          </a:prstGeom>
          <a:noFill/>
        </p:spPr>
        <p:txBody>
          <a:bodyPr wrap="none" rtlCol="0">
            <a:spAutoFit/>
          </a:bodyPr>
          <a:lstStyle/>
          <a:p>
            <a:r>
              <a:rPr lang="en-US" sz="6000" b="1" dirty="0" smtClean="0">
                <a:solidFill>
                  <a:schemeClr val="bg1"/>
                </a:solidFill>
              </a:rPr>
              <a:t>Benzodiazepines</a:t>
            </a:r>
            <a:endParaRPr lang="en-US" sz="6000" b="1" dirty="0">
              <a:solidFill>
                <a:schemeClr val="bg1"/>
              </a:solidFill>
            </a:endParaRPr>
          </a:p>
        </p:txBody>
      </p:sp>
      <p:sp>
        <p:nvSpPr>
          <p:cNvPr id="3" name="TextBox 2"/>
          <p:cNvSpPr txBox="1"/>
          <p:nvPr/>
        </p:nvSpPr>
        <p:spPr>
          <a:xfrm>
            <a:off x="152400" y="1371600"/>
            <a:ext cx="8686800" cy="4462760"/>
          </a:xfrm>
          <a:prstGeom prst="rect">
            <a:avLst/>
          </a:prstGeom>
          <a:noFill/>
        </p:spPr>
        <p:txBody>
          <a:bodyPr wrap="square" rtlCol="0">
            <a:spAutoFit/>
          </a:bodyPr>
          <a:lstStyle/>
          <a:p>
            <a:pPr>
              <a:buFont typeface="Arial" charset="0"/>
              <a:buChar char="•"/>
            </a:pPr>
            <a:r>
              <a:rPr lang="en-US" sz="3600" dirty="0" err="1" smtClean="0">
                <a:solidFill>
                  <a:schemeClr val="bg1"/>
                </a:solidFill>
              </a:rPr>
              <a:t>Lorazepam</a:t>
            </a:r>
            <a:endParaRPr lang="en-US" sz="3600" dirty="0" smtClean="0">
              <a:solidFill>
                <a:schemeClr val="bg1"/>
              </a:solidFill>
            </a:endParaRPr>
          </a:p>
          <a:p>
            <a:endParaRPr lang="en-US" sz="3600" dirty="0" smtClean="0">
              <a:solidFill>
                <a:schemeClr val="bg1"/>
              </a:solidFill>
            </a:endParaRPr>
          </a:p>
          <a:p>
            <a:pPr>
              <a:buFont typeface="Arial" charset="0"/>
              <a:buChar char="•"/>
            </a:pPr>
            <a:r>
              <a:rPr lang="en-US" sz="3600" dirty="0" smtClean="0">
                <a:solidFill>
                  <a:schemeClr val="bg1"/>
                </a:solidFill>
              </a:rPr>
              <a:t> Diazepam</a:t>
            </a:r>
          </a:p>
          <a:p>
            <a:endParaRPr lang="en-US" sz="2000" dirty="0" smtClean="0">
              <a:solidFill>
                <a:schemeClr val="bg1"/>
              </a:solidFill>
            </a:endParaRPr>
          </a:p>
          <a:p>
            <a:r>
              <a:rPr lang="en-US" sz="2800" i="1" dirty="0" smtClean="0">
                <a:solidFill>
                  <a:schemeClr val="bg1"/>
                </a:solidFill>
              </a:rPr>
              <a:t>Recommended Dosages: </a:t>
            </a:r>
          </a:p>
          <a:p>
            <a:r>
              <a:rPr lang="en-US" sz="2000" b="1" dirty="0" err="1" smtClean="0">
                <a:solidFill>
                  <a:schemeClr val="bg1"/>
                </a:solidFill>
              </a:rPr>
              <a:t>Ativan</a:t>
            </a:r>
            <a:r>
              <a:rPr lang="en-US" sz="2000" dirty="0" smtClean="0">
                <a:solidFill>
                  <a:schemeClr val="bg1"/>
                </a:solidFill>
              </a:rPr>
              <a:t>: 0.5-1 mg  orally or IV q 4 hrs </a:t>
            </a:r>
            <a:r>
              <a:rPr lang="en-US" sz="2000" dirty="0" err="1" smtClean="0">
                <a:solidFill>
                  <a:schemeClr val="bg1"/>
                </a:solidFill>
              </a:rPr>
              <a:t>prn</a:t>
            </a:r>
            <a:endParaRPr lang="en-US" sz="2000" dirty="0" smtClean="0">
              <a:solidFill>
                <a:schemeClr val="bg1"/>
              </a:solidFill>
            </a:endParaRPr>
          </a:p>
          <a:p>
            <a:endParaRPr lang="en-US" sz="1000" dirty="0" smtClean="0">
              <a:solidFill>
                <a:schemeClr val="bg1"/>
              </a:solidFill>
            </a:endParaRPr>
          </a:p>
          <a:p>
            <a:r>
              <a:rPr lang="en-US" sz="2000" b="1" dirty="0" smtClean="0">
                <a:solidFill>
                  <a:schemeClr val="bg1"/>
                </a:solidFill>
              </a:rPr>
              <a:t>Diazepam</a:t>
            </a:r>
            <a:r>
              <a:rPr lang="en-US" sz="2000" dirty="0" smtClean="0">
                <a:solidFill>
                  <a:schemeClr val="bg1"/>
                </a:solidFill>
              </a:rPr>
              <a:t>: 2 mg </a:t>
            </a:r>
            <a:r>
              <a:rPr lang="en-US" sz="2000" dirty="0" err="1" smtClean="0">
                <a:solidFill>
                  <a:schemeClr val="bg1"/>
                </a:solidFill>
              </a:rPr>
              <a:t>po</a:t>
            </a:r>
            <a:r>
              <a:rPr lang="en-US" sz="2000" dirty="0" smtClean="0">
                <a:solidFill>
                  <a:schemeClr val="bg1"/>
                </a:solidFill>
              </a:rPr>
              <a:t>/SQ/IV q 12 hours </a:t>
            </a:r>
            <a:r>
              <a:rPr lang="en-US" sz="1000" i="1" dirty="0" smtClean="0">
                <a:solidFill>
                  <a:schemeClr val="bg1"/>
                </a:solidFill>
              </a:rPr>
              <a:t>(NCCN, 2010)</a:t>
            </a:r>
          </a:p>
          <a:p>
            <a:endParaRPr lang="en-US" sz="3600" b="1" dirty="0" smtClean="0">
              <a:solidFill>
                <a:schemeClr val="bg1"/>
              </a:solidFill>
            </a:endParaRPr>
          </a:p>
          <a:p>
            <a:r>
              <a:rPr lang="en-US" sz="2600" b="1" dirty="0" smtClean="0">
                <a:solidFill>
                  <a:schemeClr val="bg1"/>
                </a:solidFill>
              </a:rPr>
              <a:t>Sedative</a:t>
            </a:r>
            <a:r>
              <a:rPr lang="en-US" sz="2600" b="1" i="1" dirty="0" smtClean="0">
                <a:solidFill>
                  <a:schemeClr val="bg1"/>
                </a:solidFill>
              </a:rPr>
              <a:t> </a:t>
            </a:r>
            <a:r>
              <a:rPr lang="en-US" sz="2600" dirty="0" smtClean="0">
                <a:solidFill>
                  <a:schemeClr val="bg1"/>
                </a:solidFill>
              </a:rPr>
              <a:t>action</a:t>
            </a:r>
            <a:r>
              <a:rPr lang="en-US" sz="2600" b="1" i="1" dirty="0" smtClean="0">
                <a:solidFill>
                  <a:schemeClr val="bg1"/>
                </a:solidFill>
              </a:rPr>
              <a:t>             </a:t>
            </a:r>
            <a:r>
              <a:rPr lang="en-US" sz="2600" dirty="0" smtClean="0">
                <a:solidFill>
                  <a:schemeClr val="bg1"/>
                </a:solidFill>
              </a:rPr>
              <a:t> </a:t>
            </a:r>
            <a:r>
              <a:rPr lang="en-US" sz="2600" b="1" u="sng" dirty="0" smtClean="0">
                <a:solidFill>
                  <a:schemeClr val="bg1"/>
                </a:solidFill>
              </a:rPr>
              <a:t>ANXIETY</a:t>
            </a:r>
            <a:r>
              <a:rPr lang="en-US" sz="2600" dirty="0" smtClean="0">
                <a:solidFill>
                  <a:schemeClr val="bg1"/>
                </a:solidFill>
              </a:rPr>
              <a:t> that stimulates dyspnea!!</a:t>
            </a:r>
          </a:p>
          <a:p>
            <a:endParaRPr lang="en-US" dirty="0" smtClean="0"/>
          </a:p>
        </p:txBody>
      </p:sp>
      <p:pic>
        <p:nvPicPr>
          <p:cNvPr id="2050" name="Picture 2" descr="C:\Documents and Settings\cindy stegman\Temporary Internet Files\Content.IE5\HIO2JD1E\MCj02871050000[1].wmf"/>
          <p:cNvPicPr>
            <a:picLocks noChangeAspect="1" noChangeArrowheads="1"/>
          </p:cNvPicPr>
          <p:nvPr/>
        </p:nvPicPr>
        <p:blipFill>
          <a:blip r:embed="rId2" cstate="print"/>
          <a:srcRect/>
          <a:stretch>
            <a:fillRect/>
          </a:stretch>
        </p:blipFill>
        <p:spPr bwMode="auto">
          <a:xfrm>
            <a:off x="6477000" y="914400"/>
            <a:ext cx="2014279" cy="2362200"/>
          </a:xfrm>
          <a:prstGeom prst="rect">
            <a:avLst/>
          </a:prstGeom>
          <a:noFill/>
        </p:spPr>
      </p:pic>
      <p:sp>
        <p:nvSpPr>
          <p:cNvPr id="4" name="&quot;No&quot; Symbol 3"/>
          <p:cNvSpPr/>
          <p:nvPr/>
        </p:nvSpPr>
        <p:spPr>
          <a:xfrm>
            <a:off x="5867400" y="1143000"/>
            <a:ext cx="3048000" cy="2286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FFFF00"/>
                </a:solidFill>
                <a:latin typeface="Bookman Old Style" pitchFamily="18" charset="0"/>
              </a:rPr>
              <a:t>DO NOT WORK DIRECTLY ON THE LUNGS</a:t>
            </a:r>
            <a:endParaRPr lang="en-US" sz="2700" b="1" dirty="0">
              <a:solidFill>
                <a:srgbClr val="FFFF00"/>
              </a:solidFill>
              <a:latin typeface="Bookman Old Style" pitchFamily="18" charset="0"/>
            </a:endParaRPr>
          </a:p>
        </p:txBody>
      </p:sp>
      <p:sp>
        <p:nvSpPr>
          <p:cNvPr id="6" name="TextBox 5"/>
          <p:cNvSpPr txBox="1"/>
          <p:nvPr/>
        </p:nvSpPr>
        <p:spPr>
          <a:xfrm>
            <a:off x="0" y="6019800"/>
            <a:ext cx="5242204" cy="276999"/>
          </a:xfrm>
          <a:prstGeom prst="rect">
            <a:avLst/>
          </a:prstGeom>
          <a:noFill/>
        </p:spPr>
        <p:txBody>
          <a:bodyPr wrap="none" rtlCol="0">
            <a:spAutoFit/>
          </a:bodyPr>
          <a:lstStyle/>
          <a:p>
            <a:r>
              <a:rPr lang="en-US" sz="1200" dirty="0" err="1" smtClean="0">
                <a:solidFill>
                  <a:schemeClr val="bg1"/>
                </a:solidFill>
              </a:rPr>
              <a:t>Jantarakupt</a:t>
            </a:r>
            <a:r>
              <a:rPr lang="en-US" sz="1200" dirty="0" smtClean="0">
                <a:solidFill>
                  <a:schemeClr val="bg1"/>
                </a:solidFill>
              </a:rPr>
              <a:t>, P., &amp; </a:t>
            </a:r>
            <a:r>
              <a:rPr lang="en-US" sz="1200" dirty="0" err="1" smtClean="0">
                <a:solidFill>
                  <a:schemeClr val="bg1"/>
                </a:solidFill>
              </a:rPr>
              <a:t>Porock</a:t>
            </a:r>
            <a:r>
              <a:rPr lang="en-US" sz="1200" dirty="0" smtClean="0">
                <a:solidFill>
                  <a:schemeClr val="bg1"/>
                </a:solidFill>
              </a:rPr>
              <a:t>, D., (2005) &amp; NCCN, (2010). &amp; Wickham, R., (2002)</a:t>
            </a:r>
            <a:endParaRPr lang="en-US" sz="1200" dirty="0">
              <a:solidFill>
                <a:schemeClr val="bg1"/>
              </a:solidFill>
            </a:endParaRPr>
          </a:p>
        </p:txBody>
      </p:sp>
      <p:sp>
        <p:nvSpPr>
          <p:cNvPr id="7" name="Down Arrow 6"/>
          <p:cNvSpPr/>
          <p:nvPr/>
        </p:nvSpPr>
        <p:spPr>
          <a:xfrm>
            <a:off x="2895600" y="49530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8200" y="2667000"/>
            <a:ext cx="34290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Wingdings" pitchFamily="2" charset="2"/>
              </a:rPr>
              <a:t>Sorry </a:t>
            </a:r>
          </a:p>
          <a:p>
            <a:pPr algn="ctr"/>
            <a:r>
              <a:rPr lang="en-US" dirty="0" smtClean="0">
                <a:sym typeface="Wingdings" pitchFamily="2" charset="2"/>
              </a:rPr>
              <a:t>Benzodiazepines do not directly work on the lungs to relieve dyspnea.  Benzodiazepines are used for their sedative use to decrease anxiety that is commonly associated with dyspnea.</a:t>
            </a:r>
          </a:p>
        </p:txBody>
      </p:sp>
      <p:sp>
        <p:nvSpPr>
          <p:cNvPr id="2" name="TextBox 1"/>
          <p:cNvSpPr txBox="1"/>
          <p:nvPr/>
        </p:nvSpPr>
        <p:spPr>
          <a:xfrm>
            <a:off x="3429000" y="0"/>
            <a:ext cx="2097049" cy="1092607"/>
          </a:xfrm>
          <a:prstGeom prst="rect">
            <a:avLst/>
          </a:prstGeom>
          <a:noFill/>
        </p:spPr>
        <p:txBody>
          <a:bodyPr wrap="none" rtlCol="0">
            <a:spAutoFit/>
          </a:bodyPr>
          <a:lstStyle/>
          <a:p>
            <a:r>
              <a:rPr lang="en-US" sz="6500" b="1" u="sng" dirty="0" smtClean="0">
                <a:solidFill>
                  <a:srgbClr val="FFFF00"/>
                </a:solidFill>
              </a:rPr>
              <a:t>Quiz</a:t>
            </a:r>
            <a:endParaRPr lang="en-US" sz="6500" b="1" u="sng" dirty="0">
              <a:solidFill>
                <a:srgbClr val="FFFF00"/>
              </a:solidFill>
            </a:endParaRPr>
          </a:p>
        </p:txBody>
      </p:sp>
      <p:sp>
        <p:nvSpPr>
          <p:cNvPr id="3" name="TextBox 2"/>
          <p:cNvSpPr txBox="1"/>
          <p:nvPr/>
        </p:nvSpPr>
        <p:spPr>
          <a:xfrm>
            <a:off x="0" y="1295400"/>
            <a:ext cx="9144000" cy="1384995"/>
          </a:xfrm>
          <a:prstGeom prst="rect">
            <a:avLst/>
          </a:prstGeom>
          <a:noFill/>
        </p:spPr>
        <p:txBody>
          <a:bodyPr wrap="square" rtlCol="0">
            <a:spAutoFit/>
          </a:bodyPr>
          <a:lstStyle/>
          <a:p>
            <a:pPr algn="ctr"/>
            <a:r>
              <a:rPr lang="en-US" sz="2800" b="1" dirty="0" smtClean="0">
                <a:solidFill>
                  <a:schemeClr val="bg1"/>
                </a:solidFill>
              </a:rPr>
              <a:t>True or False</a:t>
            </a:r>
            <a:r>
              <a:rPr lang="en-US" sz="2800" dirty="0" smtClean="0">
                <a:solidFill>
                  <a:schemeClr val="bg1"/>
                </a:solidFill>
              </a:rPr>
              <a:t>:  </a:t>
            </a:r>
          </a:p>
          <a:p>
            <a:pPr algn="ctr"/>
            <a:r>
              <a:rPr lang="en-US" sz="2800" dirty="0" smtClean="0">
                <a:solidFill>
                  <a:schemeClr val="bg1"/>
                </a:solidFill>
              </a:rPr>
              <a:t>Do benzodiazepines work directly on the lungs to relieve Dyspnea?</a:t>
            </a:r>
            <a:endParaRPr lang="en-US" sz="2800" dirty="0">
              <a:solidFill>
                <a:schemeClr val="bg1"/>
              </a:solidFill>
            </a:endParaRPr>
          </a:p>
        </p:txBody>
      </p:sp>
      <p:sp>
        <p:nvSpPr>
          <p:cNvPr id="4" name="Oval 3"/>
          <p:cNvSpPr/>
          <p:nvPr/>
        </p:nvSpPr>
        <p:spPr>
          <a:xfrm>
            <a:off x="838200" y="2667000"/>
            <a:ext cx="3429000" cy="3429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rgbClr val="002060"/>
                </a:solidFill>
              </a:rPr>
              <a:t>TRUE</a:t>
            </a:r>
            <a:endParaRPr lang="en-US" sz="5000" b="1" dirty="0">
              <a:solidFill>
                <a:srgbClr val="002060"/>
              </a:solidFill>
            </a:endParaRPr>
          </a:p>
        </p:txBody>
      </p:sp>
      <p:sp>
        <p:nvSpPr>
          <p:cNvPr id="6" name="Oval 5"/>
          <p:cNvSpPr/>
          <p:nvPr/>
        </p:nvSpPr>
        <p:spPr>
          <a:xfrm>
            <a:off x="4495800" y="2667000"/>
            <a:ext cx="34290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a:t>
            </a:r>
            <a:r>
              <a:rPr lang="en-US" dirty="0" smtClean="0">
                <a:sym typeface="Wingdings" pitchFamily="2" charset="2"/>
              </a:rPr>
              <a:t></a:t>
            </a:r>
          </a:p>
          <a:p>
            <a:pPr algn="ctr"/>
            <a:r>
              <a:rPr lang="en-US" dirty="0" smtClean="0">
                <a:sym typeface="Wingdings" pitchFamily="2" charset="2"/>
              </a:rPr>
              <a:t>Benzodiazepines treat anxiety associated with dyspnea and do not directly treat dyspnea. In G.S’s case, this can help his anxiety &amp; let him be able to sleep at night with out the fear of suffocation.</a:t>
            </a:r>
          </a:p>
          <a:p>
            <a:pPr algn="ctr"/>
            <a:endParaRPr lang="en-US" dirty="0"/>
          </a:p>
        </p:txBody>
      </p:sp>
      <p:sp>
        <p:nvSpPr>
          <p:cNvPr id="7" name="Oval 6"/>
          <p:cNvSpPr/>
          <p:nvPr/>
        </p:nvSpPr>
        <p:spPr>
          <a:xfrm>
            <a:off x="4495800" y="2667000"/>
            <a:ext cx="3429000" cy="3429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rgbClr val="002060"/>
                </a:solidFill>
              </a:rPr>
              <a:t>FALSE</a:t>
            </a:r>
            <a:endParaRPr lang="en-US" sz="5000" b="1" dirty="0">
              <a:solidFill>
                <a:srgbClr val="002060"/>
              </a:solidFill>
            </a:endParaRPr>
          </a:p>
        </p:txBody>
      </p:sp>
      <p:sp>
        <p:nvSpPr>
          <p:cNvPr id="8" name="Action Button: Return 7">
            <a:hlinkClick r:id="rId2" action="ppaction://hlinksldjump" highlightClick="1"/>
          </p:cNvPr>
          <p:cNvSpPr/>
          <p:nvPr/>
        </p:nvSpPr>
        <p:spPr>
          <a:xfrm>
            <a:off x="8077200" y="5638800"/>
            <a:ext cx="9144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b="1" dirty="0" smtClean="0">
                <a:solidFill>
                  <a:schemeClr val="bg1"/>
                </a:solidFill>
              </a:rPr>
              <a:t>Anatomy of</a:t>
            </a:r>
          </a:p>
          <a:p>
            <a:pPr algn="ctr"/>
            <a:r>
              <a:rPr lang="en-US" sz="3600" b="1" dirty="0" smtClean="0">
                <a:solidFill>
                  <a:schemeClr val="bg1"/>
                </a:solidFill>
              </a:rPr>
              <a:t>Normal Lung Function</a:t>
            </a:r>
          </a:p>
        </p:txBody>
      </p:sp>
      <p:pic>
        <p:nvPicPr>
          <p:cNvPr id="2054" name="Picture 6" descr="C:\Documents and Settings\cindy stegman\Temporary Internet Files\Content.IE5\HIO2JD1E\MCj02871050000[1].wmf"/>
          <p:cNvPicPr>
            <a:picLocks noChangeAspect="1" noChangeArrowheads="1"/>
          </p:cNvPicPr>
          <p:nvPr/>
        </p:nvPicPr>
        <p:blipFill>
          <a:blip r:embed="rId2" cstate="print"/>
          <a:srcRect/>
          <a:stretch>
            <a:fillRect/>
          </a:stretch>
        </p:blipFill>
        <p:spPr bwMode="auto">
          <a:xfrm>
            <a:off x="1371600" y="1219200"/>
            <a:ext cx="4743301" cy="5181600"/>
          </a:xfrm>
          <a:prstGeom prst="rect">
            <a:avLst/>
          </a:prstGeom>
          <a:noFill/>
        </p:spPr>
      </p:pic>
      <p:sp>
        <p:nvSpPr>
          <p:cNvPr id="14" name="Rounded Rectangle 13">
            <a:hlinkClick r:id="rId3" action="ppaction://hlinksldjump" tooltip="Right Lung"/>
          </p:cNvPr>
          <p:cNvSpPr/>
          <p:nvPr/>
        </p:nvSpPr>
        <p:spPr>
          <a:xfrm>
            <a:off x="5562600" y="2514600"/>
            <a:ext cx="762000" cy="3048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hlinkClick r:id="rId3" action="ppaction://hlinksldjump" tooltip="Trachea"/>
          </p:cNvPr>
          <p:cNvSpPr/>
          <p:nvPr/>
        </p:nvSpPr>
        <p:spPr>
          <a:xfrm>
            <a:off x="6934200" y="1524000"/>
            <a:ext cx="1295400" cy="7620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hlinkClick r:id="rId3" action="ppaction://hlinksldjump" tooltip="Left Lung"/>
          </p:cNvPr>
          <p:cNvSpPr/>
          <p:nvPr/>
        </p:nvSpPr>
        <p:spPr>
          <a:xfrm>
            <a:off x="7696200" y="2438400"/>
            <a:ext cx="1066800" cy="6858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1371600"/>
            <a:ext cx="2743200" cy="830997"/>
          </a:xfrm>
          <a:prstGeom prst="rect">
            <a:avLst/>
          </a:prstGeom>
          <a:noFill/>
        </p:spPr>
        <p:txBody>
          <a:bodyPr wrap="square" rtlCol="0">
            <a:spAutoFit/>
          </a:bodyPr>
          <a:lstStyle/>
          <a:p>
            <a:pPr algn="ctr"/>
            <a:r>
              <a:rPr lang="en-US" sz="1600" b="1" i="1" dirty="0" smtClean="0">
                <a:solidFill>
                  <a:schemeClr val="bg1"/>
                </a:solidFill>
              </a:rPr>
              <a:t>Click each circle in the diagram to recognize the anatomy of the lungs</a:t>
            </a:r>
            <a:endParaRPr lang="en-US" sz="1600" b="1" i="1" dirty="0">
              <a:solidFill>
                <a:schemeClr val="bg1"/>
              </a:solidFill>
            </a:endParaRPr>
          </a:p>
        </p:txBody>
      </p:sp>
      <p:sp>
        <p:nvSpPr>
          <p:cNvPr id="17" name="Oval 16"/>
          <p:cNvSpPr/>
          <p:nvPr/>
        </p:nvSpPr>
        <p:spPr>
          <a:xfrm>
            <a:off x="3276600" y="1981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1" name="Oval 20"/>
          <p:cNvSpPr/>
          <p:nvPr/>
        </p:nvSpPr>
        <p:spPr>
          <a:xfrm>
            <a:off x="3581400" y="3276600"/>
            <a:ext cx="457200" cy="457200"/>
          </a:xfrm>
          <a:prstGeom prst="ellipse">
            <a:avLst/>
          </a:prstGeom>
          <a:solidFill>
            <a:srgbClr val="F71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2" name="Oval 21"/>
          <p:cNvSpPr/>
          <p:nvPr/>
        </p:nvSpPr>
        <p:spPr>
          <a:xfrm>
            <a:off x="2209800" y="4724400"/>
            <a:ext cx="4572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48200" y="5562600"/>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4" name="Oval 23"/>
          <p:cNvSpPr/>
          <p:nvPr/>
        </p:nvSpPr>
        <p:spPr>
          <a:xfrm>
            <a:off x="1371600" y="3810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5" name="Rounded Rectangle 24"/>
          <p:cNvSpPr/>
          <p:nvPr/>
        </p:nvSpPr>
        <p:spPr>
          <a:xfrm>
            <a:off x="6248400" y="1371600"/>
            <a:ext cx="2895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Trachea: </a:t>
            </a:r>
            <a:r>
              <a:rPr lang="en-US" sz="1300" dirty="0" smtClean="0"/>
              <a:t>Is the tube that runs from your larynx to just above your lungs. The trachea divides into TWO large branches called the bronchi.</a:t>
            </a:r>
            <a:endParaRPr lang="en-US" sz="1300" dirty="0"/>
          </a:p>
        </p:txBody>
      </p:sp>
      <p:sp>
        <p:nvSpPr>
          <p:cNvPr id="31" name="Rounded Rectangle 30"/>
          <p:cNvSpPr/>
          <p:nvPr/>
        </p:nvSpPr>
        <p:spPr>
          <a:xfrm>
            <a:off x="6248400" y="2362200"/>
            <a:ext cx="2895600" cy="990600"/>
          </a:xfrm>
          <a:prstGeom prst="roundRect">
            <a:avLst/>
          </a:prstGeom>
          <a:solidFill>
            <a:srgbClr val="F71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Bronchi:  </a:t>
            </a:r>
            <a:r>
              <a:rPr lang="en-US" sz="1300" dirty="0" smtClean="0"/>
              <a:t>Entering the lung, the bronchi divide into the left and right side of lung.  They continue to branch &amp; divide into smaller bronchi. </a:t>
            </a:r>
            <a:endParaRPr lang="en-US" sz="1300" dirty="0"/>
          </a:p>
        </p:txBody>
      </p:sp>
      <p:sp>
        <p:nvSpPr>
          <p:cNvPr id="32" name="Rounded Rectangle 31"/>
          <p:cNvSpPr/>
          <p:nvPr/>
        </p:nvSpPr>
        <p:spPr>
          <a:xfrm>
            <a:off x="6248400" y="3352800"/>
            <a:ext cx="28956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Bronchioles:  </a:t>
            </a:r>
            <a:r>
              <a:rPr lang="en-US" sz="1300" dirty="0" smtClean="0"/>
              <a:t>Smallest conducting airways at the terminal end of the bronchi.  At the most distal end gas exchange takes place. </a:t>
            </a:r>
            <a:endParaRPr lang="en-US" sz="1300" dirty="0"/>
          </a:p>
        </p:txBody>
      </p:sp>
      <p:sp>
        <p:nvSpPr>
          <p:cNvPr id="33" name="Rounded Rectangle 32"/>
          <p:cNvSpPr/>
          <p:nvPr/>
        </p:nvSpPr>
        <p:spPr>
          <a:xfrm>
            <a:off x="6248400" y="4343400"/>
            <a:ext cx="28956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Pleura:  </a:t>
            </a:r>
            <a:r>
              <a:rPr lang="en-US" sz="1300" dirty="0" smtClean="0"/>
              <a:t>A thin serous membrane that lines the thoracic cavity &amp; cushions the lungs.</a:t>
            </a:r>
            <a:endParaRPr lang="en-US" sz="1300" dirty="0"/>
          </a:p>
        </p:txBody>
      </p:sp>
      <p:sp>
        <p:nvSpPr>
          <p:cNvPr id="34" name="Rounded Rectangle 33"/>
          <p:cNvSpPr/>
          <p:nvPr/>
        </p:nvSpPr>
        <p:spPr>
          <a:xfrm>
            <a:off x="6248400" y="5334000"/>
            <a:ext cx="2895600" cy="990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Alveolar sacs:  </a:t>
            </a:r>
            <a:r>
              <a:rPr lang="en-US" sz="1300" dirty="0" smtClean="0"/>
              <a:t>Cup-shaped structures which are the smallest functional unit of the lungs.</a:t>
            </a:r>
            <a:endParaRPr lang="en-US" sz="1300" dirty="0"/>
          </a:p>
        </p:txBody>
      </p:sp>
      <p:sp>
        <p:nvSpPr>
          <p:cNvPr id="19" name="TextBox 18"/>
          <p:cNvSpPr txBox="1"/>
          <p:nvPr/>
        </p:nvSpPr>
        <p:spPr>
          <a:xfrm>
            <a:off x="0" y="6019800"/>
            <a:ext cx="950453" cy="276999"/>
          </a:xfrm>
          <a:prstGeom prst="rect">
            <a:avLst/>
          </a:prstGeom>
          <a:noFill/>
        </p:spPr>
        <p:txBody>
          <a:bodyPr wrap="none" rtlCol="0">
            <a:spAutoFit/>
          </a:bodyPr>
          <a:lstStyle/>
          <a:p>
            <a:r>
              <a:rPr lang="en-US" sz="1200" dirty="0" err="1" smtClean="0">
                <a:solidFill>
                  <a:schemeClr val="bg1"/>
                </a:solidFill>
              </a:rPr>
              <a:t>Porth</a:t>
            </a:r>
            <a:r>
              <a:rPr lang="en-US" sz="1200" dirty="0" smtClean="0">
                <a:solidFill>
                  <a:schemeClr val="bg1"/>
                </a:solidFill>
              </a:rPr>
              <a:t>, 2005</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linds(horizontal)">
                                      <p:cBhvr>
                                        <p:cTn id="25" dur="500"/>
                                        <p:tgtEl>
                                          <p:spTgt spid="33"/>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childTnLst>
                          </p:cTn>
                        </p:par>
                      </p:childTnLst>
                    </p:cTn>
                  </p:par>
                </p:childTnLst>
              </p:cTn>
              <p:nextCondLst>
                <p:cond evt="onClick" delay="0">
                  <p:tgtEl>
                    <p:spTgt spid="23"/>
                  </p:tgtEl>
                </p:cond>
              </p:nextCondLst>
            </p:seq>
          </p:childTnLst>
        </p:cTn>
      </p:par>
    </p:tnLst>
    <p:bldLst>
      <p:bldP spid="25" grpId="0" animBg="1"/>
      <p:bldP spid="31" grpId="0" animBg="1"/>
      <p:bldP spid="32" grpId="0" animBg="1"/>
      <p:bldP spid="33" grpId="0" animBg="1"/>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indy stegman\Temporary Internet Files\Content.IE5\TRL57TMG\MCj02871860000[1].wmf"/>
          <p:cNvPicPr>
            <a:picLocks noChangeAspect="1" noChangeArrowheads="1"/>
          </p:cNvPicPr>
          <p:nvPr/>
        </p:nvPicPr>
        <p:blipFill>
          <a:blip r:embed="rId2" cstate="print"/>
          <a:srcRect/>
          <a:stretch>
            <a:fillRect/>
          </a:stretch>
        </p:blipFill>
        <p:spPr bwMode="auto">
          <a:xfrm>
            <a:off x="5867400" y="1828800"/>
            <a:ext cx="2514600" cy="2661019"/>
          </a:xfrm>
          <a:prstGeom prst="rect">
            <a:avLst/>
          </a:prstGeom>
          <a:noFill/>
        </p:spPr>
      </p:pic>
      <p:sp>
        <p:nvSpPr>
          <p:cNvPr id="3" name="TextBox 2"/>
          <p:cNvSpPr txBox="1"/>
          <p:nvPr/>
        </p:nvSpPr>
        <p:spPr>
          <a:xfrm>
            <a:off x="0" y="0"/>
            <a:ext cx="4281365" cy="1323439"/>
          </a:xfrm>
          <a:prstGeom prst="rect">
            <a:avLst/>
          </a:prstGeom>
          <a:noFill/>
        </p:spPr>
        <p:txBody>
          <a:bodyPr wrap="none" rtlCol="0">
            <a:spAutoFit/>
          </a:bodyPr>
          <a:lstStyle/>
          <a:p>
            <a:r>
              <a:rPr lang="en-US" sz="8000" dirty="0" smtClean="0">
                <a:solidFill>
                  <a:schemeClr val="bg1"/>
                </a:solidFill>
              </a:rPr>
              <a:t>OXYGEN</a:t>
            </a:r>
            <a:endParaRPr lang="en-US" sz="8000" dirty="0">
              <a:solidFill>
                <a:schemeClr val="bg1"/>
              </a:solidFill>
            </a:endParaRPr>
          </a:p>
        </p:txBody>
      </p:sp>
      <p:sp>
        <p:nvSpPr>
          <p:cNvPr id="4" name="TextBox 3"/>
          <p:cNvSpPr txBox="1"/>
          <p:nvPr/>
        </p:nvSpPr>
        <p:spPr>
          <a:xfrm>
            <a:off x="0" y="1295400"/>
            <a:ext cx="9144000" cy="1723549"/>
          </a:xfrm>
          <a:prstGeom prst="rect">
            <a:avLst/>
          </a:prstGeom>
          <a:noFill/>
        </p:spPr>
        <p:txBody>
          <a:bodyPr wrap="square" rtlCol="0">
            <a:spAutoFit/>
          </a:bodyPr>
          <a:lstStyle/>
          <a:p>
            <a:pPr>
              <a:buFontTx/>
              <a:buChar char="-"/>
            </a:pPr>
            <a:r>
              <a:rPr lang="en-US" sz="3600" dirty="0" smtClean="0"/>
              <a:t> </a:t>
            </a:r>
            <a:r>
              <a:rPr lang="en-US" sz="3600" dirty="0" smtClean="0">
                <a:solidFill>
                  <a:schemeClr val="bg1"/>
                </a:solidFill>
              </a:rPr>
              <a:t>Increase oxygen saturation (SaO2)</a:t>
            </a:r>
          </a:p>
          <a:p>
            <a:pPr lvl="3"/>
            <a:r>
              <a:rPr lang="en-US" sz="2400" dirty="0" smtClean="0">
                <a:solidFill>
                  <a:schemeClr val="bg1"/>
                </a:solidFill>
              </a:rPr>
              <a:t>- Hypoxia is present </a:t>
            </a:r>
          </a:p>
          <a:p>
            <a:pPr lvl="8"/>
            <a:endParaRPr lang="en-US" sz="1400" dirty="0" smtClean="0">
              <a:solidFill>
                <a:schemeClr val="bg1"/>
              </a:solidFill>
            </a:endParaRPr>
          </a:p>
          <a:p>
            <a:endParaRPr lang="en-US" sz="3200" dirty="0" smtClean="0"/>
          </a:p>
        </p:txBody>
      </p:sp>
      <p:sp>
        <p:nvSpPr>
          <p:cNvPr id="5" name="Down Arrow 4"/>
          <p:cNvSpPr/>
          <p:nvPr/>
        </p:nvSpPr>
        <p:spPr>
          <a:xfrm>
            <a:off x="228600" y="2667000"/>
            <a:ext cx="11430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2819400"/>
            <a:ext cx="2728311" cy="769441"/>
          </a:xfrm>
          <a:prstGeom prst="rect">
            <a:avLst/>
          </a:prstGeom>
          <a:noFill/>
        </p:spPr>
        <p:txBody>
          <a:bodyPr wrap="none" rtlCol="0">
            <a:spAutoFit/>
          </a:bodyPr>
          <a:lstStyle/>
          <a:p>
            <a:r>
              <a:rPr lang="en-US" sz="4400" b="1" i="1" dirty="0" smtClean="0">
                <a:solidFill>
                  <a:schemeClr val="bg1"/>
                </a:solidFill>
              </a:rPr>
              <a:t>DYSPNEA</a:t>
            </a:r>
            <a:endParaRPr lang="en-US" sz="4400" b="1" i="1" dirty="0">
              <a:solidFill>
                <a:schemeClr val="bg1"/>
              </a:solidFill>
            </a:endParaRPr>
          </a:p>
        </p:txBody>
      </p:sp>
      <p:sp>
        <p:nvSpPr>
          <p:cNvPr id="8" name="TextBox 7"/>
          <p:cNvSpPr txBox="1"/>
          <p:nvPr/>
        </p:nvSpPr>
        <p:spPr>
          <a:xfrm>
            <a:off x="1524000" y="3581400"/>
            <a:ext cx="3810000" cy="707886"/>
          </a:xfrm>
          <a:prstGeom prst="rect">
            <a:avLst/>
          </a:prstGeom>
          <a:noFill/>
        </p:spPr>
        <p:txBody>
          <a:bodyPr wrap="square" rtlCol="0">
            <a:spAutoFit/>
          </a:bodyPr>
          <a:lstStyle/>
          <a:p>
            <a:pPr>
              <a:buFont typeface="Arial" charset="0"/>
              <a:buChar char="•"/>
            </a:pPr>
            <a:r>
              <a:rPr lang="en-US" sz="2000" dirty="0" smtClean="0">
                <a:solidFill>
                  <a:schemeClr val="bg1"/>
                </a:solidFill>
              </a:rPr>
              <a:t>   Lowers respiratory </a:t>
            </a:r>
            <a:r>
              <a:rPr lang="en-US" sz="2000" b="1" dirty="0" smtClean="0">
                <a:solidFill>
                  <a:schemeClr val="bg1"/>
                </a:solidFill>
              </a:rPr>
              <a:t>RATE</a:t>
            </a:r>
            <a:endParaRPr lang="en-US" sz="2000" dirty="0" smtClean="0">
              <a:solidFill>
                <a:schemeClr val="bg1"/>
              </a:solidFill>
            </a:endParaRPr>
          </a:p>
          <a:p>
            <a:pPr>
              <a:buFont typeface="Arial" charset="0"/>
              <a:buChar char="•"/>
            </a:pPr>
            <a:r>
              <a:rPr lang="en-US" sz="2000" dirty="0" smtClean="0">
                <a:solidFill>
                  <a:schemeClr val="bg1"/>
                </a:solidFill>
              </a:rPr>
              <a:t>   Lowers respiratory </a:t>
            </a:r>
            <a:r>
              <a:rPr lang="en-US" sz="2000" b="1" dirty="0" smtClean="0">
                <a:solidFill>
                  <a:schemeClr val="bg1"/>
                </a:solidFill>
              </a:rPr>
              <a:t>EFFORT</a:t>
            </a:r>
            <a:endParaRPr lang="en-US" sz="2000" b="1" dirty="0">
              <a:solidFill>
                <a:schemeClr val="bg1"/>
              </a:solidFill>
            </a:endParaRPr>
          </a:p>
        </p:txBody>
      </p:sp>
      <p:sp>
        <p:nvSpPr>
          <p:cNvPr id="11" name="TextBox 10"/>
          <p:cNvSpPr txBox="1"/>
          <p:nvPr/>
        </p:nvSpPr>
        <p:spPr>
          <a:xfrm>
            <a:off x="0" y="4648200"/>
            <a:ext cx="3650230" cy="477054"/>
          </a:xfrm>
          <a:prstGeom prst="rect">
            <a:avLst/>
          </a:prstGeom>
          <a:noFill/>
        </p:spPr>
        <p:txBody>
          <a:bodyPr wrap="none" rtlCol="0">
            <a:spAutoFit/>
          </a:bodyPr>
          <a:lstStyle/>
          <a:p>
            <a:r>
              <a:rPr lang="en-US" sz="2500" b="1" u="sng" dirty="0" smtClean="0">
                <a:solidFill>
                  <a:schemeClr val="bg1"/>
                </a:solidFill>
              </a:rPr>
              <a:t>Non-hypoxic</a:t>
            </a:r>
            <a:r>
              <a:rPr lang="en-US" sz="2500" b="1" dirty="0" smtClean="0">
                <a:solidFill>
                  <a:schemeClr val="bg1"/>
                </a:solidFill>
              </a:rPr>
              <a:t> Patients? </a:t>
            </a:r>
            <a:endParaRPr lang="en-US" sz="2500" b="1" dirty="0">
              <a:solidFill>
                <a:schemeClr val="bg1"/>
              </a:solidFill>
            </a:endParaRPr>
          </a:p>
        </p:txBody>
      </p:sp>
      <p:sp>
        <p:nvSpPr>
          <p:cNvPr id="12" name="Down Arrow 11"/>
          <p:cNvSpPr/>
          <p:nvPr/>
        </p:nvSpPr>
        <p:spPr>
          <a:xfrm>
            <a:off x="381000" y="53340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5410200"/>
            <a:ext cx="3197094" cy="523220"/>
          </a:xfrm>
          <a:prstGeom prst="rect">
            <a:avLst/>
          </a:prstGeom>
          <a:noFill/>
        </p:spPr>
        <p:txBody>
          <a:bodyPr wrap="none" rtlCol="0">
            <a:spAutoFit/>
          </a:bodyPr>
          <a:lstStyle/>
          <a:p>
            <a:r>
              <a:rPr lang="en-US" sz="2800" b="1" dirty="0" smtClean="0">
                <a:solidFill>
                  <a:schemeClr val="bg1"/>
                </a:solidFill>
              </a:rPr>
              <a:t>FEAR and Anxiety</a:t>
            </a:r>
            <a:endParaRPr lang="en-US" sz="2800" b="1" dirty="0">
              <a:solidFill>
                <a:schemeClr val="bg1"/>
              </a:solidFill>
            </a:endParaRPr>
          </a:p>
        </p:txBody>
      </p:sp>
      <p:sp>
        <p:nvSpPr>
          <p:cNvPr id="14" name="TextBox 13"/>
          <p:cNvSpPr txBox="1"/>
          <p:nvPr/>
        </p:nvSpPr>
        <p:spPr>
          <a:xfrm>
            <a:off x="0" y="6019800"/>
            <a:ext cx="2560188" cy="276999"/>
          </a:xfrm>
          <a:prstGeom prst="rect">
            <a:avLst/>
          </a:prstGeom>
          <a:noFill/>
        </p:spPr>
        <p:txBody>
          <a:bodyPr wrap="none" rtlCol="0">
            <a:spAutoFit/>
          </a:bodyPr>
          <a:lstStyle/>
          <a:p>
            <a:r>
              <a:rPr lang="en-US" sz="1200" dirty="0" err="1" smtClean="0">
                <a:solidFill>
                  <a:schemeClr val="bg1"/>
                </a:solidFill>
              </a:rPr>
              <a:t>Jantaarakupt</a:t>
            </a:r>
            <a:r>
              <a:rPr lang="en-US" sz="1200" dirty="0" smtClean="0">
                <a:solidFill>
                  <a:schemeClr val="bg1"/>
                </a:solidFill>
              </a:rPr>
              <a:t>, P. &amp; </a:t>
            </a:r>
            <a:r>
              <a:rPr lang="en-US" sz="1200" dirty="0" err="1" smtClean="0">
                <a:solidFill>
                  <a:schemeClr val="bg1"/>
                </a:solidFill>
              </a:rPr>
              <a:t>Porock</a:t>
            </a:r>
            <a:r>
              <a:rPr lang="en-US" sz="1200" dirty="0" smtClean="0">
                <a:solidFill>
                  <a:schemeClr val="bg1"/>
                </a:solidFill>
              </a:rPr>
              <a:t>, D. </a:t>
            </a:r>
            <a:r>
              <a:rPr lang="en-US" sz="1200" dirty="0" smtClean="0"/>
              <a:t>(2005)</a:t>
            </a:r>
            <a:endParaRPr lang="en-US" sz="1200" dirty="0"/>
          </a:p>
        </p:txBody>
      </p:sp>
      <p:sp>
        <p:nvSpPr>
          <p:cNvPr id="16" name="Rounded Rectangle 15"/>
          <p:cNvSpPr/>
          <p:nvPr/>
        </p:nvSpPr>
        <p:spPr>
          <a:xfrm>
            <a:off x="4267200" y="5181600"/>
            <a:ext cx="3733800"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Patient’s with advanced lung cancer have less  ability to  remove carbon dioxide or transport oxygen to other parts of the body due to the physical changes cancer makes within lung tissue.   Patient’s with a history of COPD will be at higher risk of retaining CO2.  </a:t>
            </a:r>
          </a:p>
        </p:txBody>
      </p:sp>
      <p:sp>
        <p:nvSpPr>
          <p:cNvPr id="15" name="Rounded Rectangle 14"/>
          <p:cNvSpPr/>
          <p:nvPr/>
        </p:nvSpPr>
        <p:spPr>
          <a:xfrm>
            <a:off x="4267200" y="5181600"/>
            <a:ext cx="3733800"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CAUTION!! </a:t>
            </a:r>
          </a:p>
          <a:p>
            <a:pPr algn="ctr"/>
            <a:r>
              <a:rPr lang="en-US" sz="2400" b="1" dirty="0" smtClean="0"/>
              <a:t>CO2 Retainers</a:t>
            </a:r>
            <a:endParaRPr lang="en-US" sz="2400" b="1" dirty="0"/>
          </a:p>
        </p:txBody>
      </p:sp>
      <p:sp>
        <p:nvSpPr>
          <p:cNvPr id="17" name="TextBox 16"/>
          <p:cNvSpPr txBox="1"/>
          <p:nvPr/>
        </p:nvSpPr>
        <p:spPr>
          <a:xfrm>
            <a:off x="4876800" y="4724400"/>
            <a:ext cx="2514600" cy="430887"/>
          </a:xfrm>
          <a:prstGeom prst="rect">
            <a:avLst/>
          </a:prstGeom>
          <a:noFill/>
        </p:spPr>
        <p:txBody>
          <a:bodyPr wrap="square" rtlCol="0">
            <a:spAutoFit/>
          </a:bodyPr>
          <a:lstStyle/>
          <a:p>
            <a:pPr algn="ctr"/>
            <a:r>
              <a:rPr lang="en-US" sz="2200" b="1" dirty="0" smtClean="0">
                <a:solidFill>
                  <a:schemeClr val="bg1"/>
                </a:solidFill>
              </a:rPr>
              <a:t>Click on box</a:t>
            </a:r>
            <a:endParaRPr lang="en-US" sz="2200" b="1" dirty="0">
              <a:solidFill>
                <a:schemeClr val="bg1"/>
              </a:solidFill>
            </a:endParaRPr>
          </a:p>
        </p:txBody>
      </p:sp>
      <p:sp>
        <p:nvSpPr>
          <p:cNvPr id="18" name="TextBox 17"/>
          <p:cNvSpPr txBox="1"/>
          <p:nvPr/>
        </p:nvSpPr>
        <p:spPr>
          <a:xfrm>
            <a:off x="8040428" y="4114800"/>
            <a:ext cx="1103572" cy="276999"/>
          </a:xfrm>
          <a:prstGeom prst="rect">
            <a:avLst/>
          </a:prstGeom>
          <a:noFill/>
        </p:spPr>
        <p:txBody>
          <a:bodyPr wrap="none" rtlCol="0">
            <a:spAutoFit/>
          </a:bodyPr>
          <a:lstStyle/>
          <a:p>
            <a:r>
              <a:rPr lang="en-US" sz="1200" dirty="0" smtClean="0">
                <a:solidFill>
                  <a:schemeClr val="bg1"/>
                </a:solidFill>
              </a:rPr>
              <a:t>Clip Art, 2007</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0"/>
            <a:ext cx="2097049" cy="1092607"/>
          </a:xfrm>
          <a:prstGeom prst="rect">
            <a:avLst/>
          </a:prstGeom>
          <a:noFill/>
        </p:spPr>
        <p:txBody>
          <a:bodyPr wrap="none" rtlCol="0">
            <a:spAutoFit/>
          </a:bodyPr>
          <a:lstStyle/>
          <a:p>
            <a:r>
              <a:rPr lang="en-US" sz="6500" b="1" u="sng" dirty="0" smtClean="0">
                <a:solidFill>
                  <a:srgbClr val="FFFF00"/>
                </a:solidFill>
              </a:rPr>
              <a:t>Quiz</a:t>
            </a:r>
            <a:endParaRPr lang="en-US" sz="6500" b="1" u="sng" dirty="0">
              <a:solidFill>
                <a:srgbClr val="FFFF00"/>
              </a:solidFill>
            </a:endParaRPr>
          </a:p>
        </p:txBody>
      </p:sp>
      <p:sp>
        <p:nvSpPr>
          <p:cNvPr id="4" name="TextBox 3"/>
          <p:cNvSpPr txBox="1"/>
          <p:nvPr/>
        </p:nvSpPr>
        <p:spPr>
          <a:xfrm>
            <a:off x="0" y="1447800"/>
            <a:ext cx="9144000" cy="938719"/>
          </a:xfrm>
          <a:prstGeom prst="rect">
            <a:avLst/>
          </a:prstGeom>
          <a:noFill/>
        </p:spPr>
        <p:txBody>
          <a:bodyPr wrap="square" rtlCol="0">
            <a:spAutoFit/>
          </a:bodyPr>
          <a:lstStyle/>
          <a:p>
            <a:pPr algn="ctr"/>
            <a:r>
              <a:rPr lang="en-US" sz="2800" b="1" dirty="0" smtClean="0">
                <a:solidFill>
                  <a:schemeClr val="bg1"/>
                </a:solidFill>
              </a:rPr>
              <a:t>True or False</a:t>
            </a:r>
          </a:p>
          <a:p>
            <a:pPr algn="ctr"/>
            <a:r>
              <a:rPr lang="en-US" sz="2700" dirty="0" smtClean="0">
                <a:solidFill>
                  <a:schemeClr val="bg1"/>
                </a:solidFill>
              </a:rPr>
              <a:t>Oxygen therapy is ONLY for patient’s who are truly hypoxic?</a:t>
            </a:r>
            <a:endParaRPr lang="en-US" sz="2700" dirty="0">
              <a:solidFill>
                <a:schemeClr val="bg1"/>
              </a:solidFill>
            </a:endParaRPr>
          </a:p>
        </p:txBody>
      </p:sp>
      <p:sp>
        <p:nvSpPr>
          <p:cNvPr id="5" name="Rounded Rectangle 4"/>
          <p:cNvSpPr/>
          <p:nvPr/>
        </p:nvSpPr>
        <p:spPr>
          <a:xfrm>
            <a:off x="685800" y="2590800"/>
            <a:ext cx="3200400" cy="342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Incorrect</a:t>
            </a:r>
          </a:p>
          <a:p>
            <a:pPr algn="ctr"/>
            <a:r>
              <a:rPr lang="en-US" dirty="0" smtClean="0"/>
              <a:t>Oxygen therapy is primarily used for hypoxic patients, but in cases of advanced lung cancer patient’s who are experiencing dyspnea, oxygen has been proven to help relieve the feeling of shortness of breath.  </a:t>
            </a:r>
            <a:endParaRPr lang="en-US" dirty="0"/>
          </a:p>
        </p:txBody>
      </p:sp>
      <p:sp>
        <p:nvSpPr>
          <p:cNvPr id="6" name="Rounded Rectangle 5"/>
          <p:cNvSpPr/>
          <p:nvPr/>
        </p:nvSpPr>
        <p:spPr>
          <a:xfrm>
            <a:off x="685800" y="2590800"/>
            <a:ext cx="3200400" cy="3429000"/>
          </a:xfrm>
          <a:prstGeom prst="roundRect">
            <a:avLst/>
          </a:prstGeom>
          <a:solidFill>
            <a:srgbClr val="CB0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True</a:t>
            </a:r>
            <a:endParaRPr lang="en-US" sz="6000" b="1" dirty="0"/>
          </a:p>
        </p:txBody>
      </p:sp>
      <p:sp>
        <p:nvSpPr>
          <p:cNvPr id="7" name="Rounded Rectangle 6"/>
          <p:cNvSpPr/>
          <p:nvPr/>
        </p:nvSpPr>
        <p:spPr>
          <a:xfrm>
            <a:off x="4572000" y="2590800"/>
            <a:ext cx="3200400" cy="342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Correct </a:t>
            </a:r>
            <a:r>
              <a:rPr lang="en-US" sz="1600" b="1" dirty="0" smtClean="0">
                <a:sym typeface="Wingdings" pitchFamily="2" charset="2"/>
              </a:rPr>
              <a:t></a:t>
            </a:r>
          </a:p>
          <a:p>
            <a:pPr algn="ctr"/>
            <a:r>
              <a:rPr lang="en-US" sz="1600" dirty="0" smtClean="0">
                <a:sym typeface="Wingdings" pitchFamily="2" charset="2"/>
              </a:rPr>
              <a:t>Oxygen therapy can be used for hypoxic &amp; non-hypoxic  advanced lung cancer patient’s experiencing dyspnea.  </a:t>
            </a:r>
            <a:r>
              <a:rPr lang="en-US" sz="1600" b="1" dirty="0" smtClean="0">
                <a:sym typeface="Wingdings" pitchFamily="2" charset="2"/>
              </a:rPr>
              <a:t>CAUTION</a:t>
            </a:r>
            <a:r>
              <a:rPr lang="en-US" sz="1600" dirty="0" smtClean="0">
                <a:sym typeface="Wingdings" pitchFamily="2" charset="2"/>
              </a:rPr>
              <a:t> should be used when titrating oxygen if patient is a CO2 retainer.  In the case of G.S. he is truly hypoxic when his oxygen saturation was at 87% on room air.  Oxygen therapy would be an appropriate intervention to treat his dyspnea.</a:t>
            </a:r>
            <a:endParaRPr lang="en-US" sz="1600" dirty="0"/>
          </a:p>
        </p:txBody>
      </p:sp>
      <p:sp>
        <p:nvSpPr>
          <p:cNvPr id="8" name="Rounded Rectangle 7"/>
          <p:cNvSpPr/>
          <p:nvPr/>
        </p:nvSpPr>
        <p:spPr>
          <a:xfrm>
            <a:off x="4572000" y="2590800"/>
            <a:ext cx="3200400" cy="3429000"/>
          </a:xfrm>
          <a:prstGeom prst="roundRect">
            <a:avLst/>
          </a:prstGeom>
          <a:solidFill>
            <a:srgbClr val="CB0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False</a:t>
            </a:r>
            <a:endParaRPr lang="en-US" sz="6000" b="1" dirty="0"/>
          </a:p>
        </p:txBody>
      </p:sp>
      <p:sp>
        <p:nvSpPr>
          <p:cNvPr id="9" name="Action Button: Return 8">
            <a:hlinkClick r:id="rId2" action="ppaction://hlinksldjump" highlightClick="1"/>
          </p:cNvPr>
          <p:cNvSpPr/>
          <p:nvPr/>
        </p:nvSpPr>
        <p:spPr>
          <a:xfrm>
            <a:off x="8077200" y="5334000"/>
            <a:ext cx="914400" cy="1371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indy stegman\Temporary Internet Files\Content.IE5\X3O4HLEM\MPj04387430000[1].jpg"/>
          <p:cNvPicPr>
            <a:picLocks noChangeAspect="1" noChangeArrowheads="1"/>
          </p:cNvPicPr>
          <p:nvPr/>
        </p:nvPicPr>
        <p:blipFill>
          <a:blip r:embed="rId2" cstate="print"/>
          <a:srcRect/>
          <a:stretch>
            <a:fillRect/>
          </a:stretch>
        </p:blipFill>
        <p:spPr bwMode="auto">
          <a:xfrm>
            <a:off x="6934200" y="914400"/>
            <a:ext cx="2209800" cy="1657350"/>
          </a:xfrm>
          <a:prstGeom prst="rect">
            <a:avLst/>
          </a:prstGeom>
          <a:noFill/>
        </p:spPr>
      </p:pic>
      <p:sp>
        <p:nvSpPr>
          <p:cNvPr id="2" name="TextBox 1"/>
          <p:cNvSpPr txBox="1"/>
          <p:nvPr/>
        </p:nvSpPr>
        <p:spPr>
          <a:xfrm>
            <a:off x="0" y="0"/>
            <a:ext cx="6747425" cy="1354217"/>
          </a:xfrm>
          <a:prstGeom prst="rect">
            <a:avLst/>
          </a:prstGeom>
          <a:noFill/>
        </p:spPr>
        <p:txBody>
          <a:bodyPr wrap="none" rtlCol="0">
            <a:spAutoFit/>
          </a:bodyPr>
          <a:lstStyle/>
          <a:p>
            <a:r>
              <a:rPr lang="en-US" sz="5400" b="1" u="sng" dirty="0" smtClean="0">
                <a:solidFill>
                  <a:schemeClr val="bg1"/>
                </a:solidFill>
              </a:rPr>
              <a:t>OTHER</a:t>
            </a:r>
            <a:r>
              <a:rPr lang="en-US" sz="5400" b="1" dirty="0" smtClean="0">
                <a:solidFill>
                  <a:schemeClr val="bg1"/>
                </a:solidFill>
              </a:rPr>
              <a:t> Treatments:</a:t>
            </a:r>
          </a:p>
          <a:p>
            <a:r>
              <a:rPr lang="en-US" sz="2800" dirty="0" smtClean="0"/>
              <a:t>			</a:t>
            </a:r>
          </a:p>
        </p:txBody>
      </p:sp>
      <p:sp>
        <p:nvSpPr>
          <p:cNvPr id="4" name="TextBox 3"/>
          <p:cNvSpPr txBox="1"/>
          <p:nvPr/>
        </p:nvSpPr>
        <p:spPr>
          <a:xfrm>
            <a:off x="0" y="1143000"/>
            <a:ext cx="4282775" cy="646331"/>
          </a:xfrm>
          <a:prstGeom prst="rect">
            <a:avLst/>
          </a:prstGeom>
          <a:noFill/>
        </p:spPr>
        <p:txBody>
          <a:bodyPr wrap="none" rtlCol="0">
            <a:spAutoFit/>
          </a:bodyPr>
          <a:lstStyle/>
          <a:p>
            <a:r>
              <a:rPr lang="en-US" sz="3600" b="1" u="sng" dirty="0" smtClean="0">
                <a:solidFill>
                  <a:schemeClr val="bg1"/>
                </a:solidFill>
              </a:rPr>
              <a:t>Steroids &amp; NSAIDS</a:t>
            </a:r>
            <a:r>
              <a:rPr lang="en-US" sz="2400" dirty="0" smtClean="0">
                <a:solidFill>
                  <a:schemeClr val="bg1"/>
                </a:solidFill>
              </a:rPr>
              <a:t> </a:t>
            </a:r>
          </a:p>
        </p:txBody>
      </p:sp>
      <p:sp>
        <p:nvSpPr>
          <p:cNvPr id="5" name="TextBox 4"/>
          <p:cNvSpPr txBox="1"/>
          <p:nvPr/>
        </p:nvSpPr>
        <p:spPr>
          <a:xfrm>
            <a:off x="0" y="3352800"/>
            <a:ext cx="9144000" cy="400110"/>
          </a:xfrm>
          <a:prstGeom prst="rect">
            <a:avLst/>
          </a:prstGeom>
          <a:noFill/>
        </p:spPr>
        <p:txBody>
          <a:bodyPr wrap="square" rtlCol="0">
            <a:spAutoFit/>
          </a:bodyPr>
          <a:lstStyle/>
          <a:p>
            <a:r>
              <a:rPr lang="en-US" sz="2000" b="1" i="1" dirty="0" smtClean="0">
                <a:solidFill>
                  <a:schemeClr val="bg1"/>
                </a:solidFill>
              </a:rPr>
              <a:t>Side effects of steroids</a:t>
            </a:r>
            <a:r>
              <a:rPr lang="en-US" sz="2000" dirty="0" smtClean="0">
                <a:solidFill>
                  <a:schemeClr val="bg1"/>
                </a:solidFill>
              </a:rPr>
              <a:t>: Gastric toxicity, fluid retention, hyperglycemia</a:t>
            </a:r>
            <a:endParaRPr lang="en-US" sz="2000" dirty="0">
              <a:solidFill>
                <a:schemeClr val="bg1"/>
              </a:solidFill>
            </a:endParaRPr>
          </a:p>
        </p:txBody>
      </p:sp>
      <p:sp>
        <p:nvSpPr>
          <p:cNvPr id="6" name="TextBox 5"/>
          <p:cNvSpPr txBox="1"/>
          <p:nvPr/>
        </p:nvSpPr>
        <p:spPr>
          <a:xfrm>
            <a:off x="0" y="3733800"/>
            <a:ext cx="4343400" cy="2185214"/>
          </a:xfrm>
          <a:prstGeom prst="rect">
            <a:avLst/>
          </a:prstGeom>
          <a:noFill/>
        </p:spPr>
        <p:txBody>
          <a:bodyPr wrap="square" rtlCol="0">
            <a:spAutoFit/>
          </a:bodyPr>
          <a:lstStyle/>
          <a:p>
            <a:r>
              <a:rPr lang="en-US" sz="3600" b="1" u="sng" dirty="0" err="1" smtClean="0">
                <a:solidFill>
                  <a:schemeClr val="bg1"/>
                </a:solidFill>
              </a:rPr>
              <a:t>Lasix</a:t>
            </a:r>
            <a:endParaRPr lang="en-US" sz="3600" b="1" u="sng" dirty="0" smtClean="0">
              <a:solidFill>
                <a:schemeClr val="bg1"/>
              </a:solidFill>
            </a:endParaRPr>
          </a:p>
          <a:p>
            <a:endParaRPr lang="en-US" sz="2000" dirty="0" smtClean="0">
              <a:solidFill>
                <a:schemeClr val="bg1"/>
              </a:solidFill>
            </a:endParaRPr>
          </a:p>
          <a:p>
            <a:r>
              <a:rPr lang="en-US" sz="2000" dirty="0" smtClean="0">
                <a:solidFill>
                  <a:schemeClr val="bg1"/>
                </a:solidFill>
              </a:rPr>
              <a:t>Given when a patient is experiencing:</a:t>
            </a:r>
          </a:p>
          <a:p>
            <a:endParaRPr lang="en-US" sz="2000" dirty="0" smtClean="0">
              <a:solidFill>
                <a:schemeClr val="bg1"/>
              </a:solidFill>
            </a:endParaRPr>
          </a:p>
          <a:p>
            <a:pPr marL="457200" indent="-457200">
              <a:buAutoNum type="arabicParenR"/>
            </a:pPr>
            <a:r>
              <a:rPr lang="en-US" sz="2000" b="1" dirty="0" smtClean="0">
                <a:solidFill>
                  <a:schemeClr val="bg1"/>
                </a:solidFill>
              </a:rPr>
              <a:t>Pulmonary congestion</a:t>
            </a:r>
          </a:p>
          <a:p>
            <a:pPr marL="457200" indent="-457200">
              <a:buAutoNum type="arabicParenR"/>
            </a:pPr>
            <a:r>
              <a:rPr lang="en-US" sz="2000" b="1" dirty="0" smtClean="0">
                <a:solidFill>
                  <a:schemeClr val="bg1"/>
                </a:solidFill>
              </a:rPr>
              <a:t>Lower extremity edema</a:t>
            </a:r>
          </a:p>
        </p:txBody>
      </p:sp>
      <p:sp>
        <p:nvSpPr>
          <p:cNvPr id="7" name="Down Arrow 6"/>
          <p:cNvSpPr/>
          <p:nvPr/>
        </p:nvSpPr>
        <p:spPr>
          <a:xfrm>
            <a:off x="152400" y="1905000"/>
            <a:ext cx="838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9200" y="1905000"/>
            <a:ext cx="5257800" cy="830997"/>
          </a:xfrm>
          <a:prstGeom prst="rect">
            <a:avLst/>
          </a:prstGeom>
          <a:noFill/>
        </p:spPr>
        <p:txBody>
          <a:bodyPr wrap="square" rtlCol="0">
            <a:spAutoFit/>
          </a:bodyPr>
          <a:lstStyle/>
          <a:p>
            <a:pPr algn="ctr"/>
            <a:r>
              <a:rPr lang="en-US" sz="2400" b="1" dirty="0" smtClean="0">
                <a:solidFill>
                  <a:schemeClr val="bg1"/>
                </a:solidFill>
              </a:rPr>
              <a:t>INFLAMMATION in the LUNGS to </a:t>
            </a:r>
          </a:p>
          <a:p>
            <a:pPr algn="ctr"/>
            <a:r>
              <a:rPr lang="en-US" sz="2400" b="1" dirty="0" smtClean="0">
                <a:solidFill>
                  <a:schemeClr val="bg1"/>
                </a:solidFill>
              </a:rPr>
              <a:t>relieve dyspnea </a:t>
            </a:r>
            <a:endParaRPr lang="en-US" sz="2400" b="1" dirty="0">
              <a:solidFill>
                <a:schemeClr val="bg1"/>
              </a:solidFill>
            </a:endParaRPr>
          </a:p>
        </p:txBody>
      </p:sp>
      <p:sp>
        <p:nvSpPr>
          <p:cNvPr id="9" name="TextBox 8"/>
          <p:cNvSpPr txBox="1"/>
          <p:nvPr/>
        </p:nvSpPr>
        <p:spPr>
          <a:xfrm>
            <a:off x="3505200" y="6172200"/>
            <a:ext cx="1829347" cy="246221"/>
          </a:xfrm>
          <a:prstGeom prst="rect">
            <a:avLst/>
          </a:prstGeom>
          <a:noFill/>
        </p:spPr>
        <p:txBody>
          <a:bodyPr wrap="none" rtlCol="0">
            <a:spAutoFit/>
          </a:bodyPr>
          <a:lstStyle/>
          <a:p>
            <a:r>
              <a:rPr lang="en-US" sz="1000" dirty="0" smtClean="0"/>
              <a:t>Gift A. &amp; Hoffman, A.  (2007).</a:t>
            </a:r>
            <a:endParaRPr lang="en-US" sz="1000" dirty="0"/>
          </a:p>
        </p:txBody>
      </p:sp>
      <p:sp>
        <p:nvSpPr>
          <p:cNvPr id="11" name="TextBox 10"/>
          <p:cNvSpPr txBox="1"/>
          <p:nvPr/>
        </p:nvSpPr>
        <p:spPr>
          <a:xfrm>
            <a:off x="0" y="2895600"/>
            <a:ext cx="7167924" cy="369332"/>
          </a:xfrm>
          <a:prstGeom prst="rect">
            <a:avLst/>
          </a:prstGeom>
          <a:noFill/>
        </p:spPr>
        <p:txBody>
          <a:bodyPr wrap="none" rtlCol="0">
            <a:spAutoFit/>
          </a:bodyPr>
          <a:lstStyle/>
          <a:p>
            <a:r>
              <a:rPr lang="en-US" dirty="0" smtClean="0">
                <a:solidFill>
                  <a:schemeClr val="bg1"/>
                </a:solidFill>
              </a:rPr>
              <a:t> More effective for patient’s with pre-existing conditions such as COPD</a:t>
            </a:r>
            <a:endParaRPr lang="en-US" dirty="0">
              <a:solidFill>
                <a:schemeClr val="bg1"/>
              </a:solidFill>
            </a:endParaRPr>
          </a:p>
        </p:txBody>
      </p:sp>
      <p:sp>
        <p:nvSpPr>
          <p:cNvPr id="12" name="Rounded Rectangle 11"/>
          <p:cNvSpPr/>
          <p:nvPr/>
        </p:nvSpPr>
        <p:spPr>
          <a:xfrm>
            <a:off x="4495800" y="4267200"/>
            <a:ext cx="3200400" cy="1905000"/>
          </a:xfrm>
          <a:prstGeom prst="roundRect">
            <a:avLst/>
          </a:prstGeom>
          <a:solidFill>
            <a:srgbClr val="CB0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LASIX is given for fluid overload to</a:t>
            </a:r>
          </a:p>
          <a:p>
            <a:pPr algn="ctr"/>
            <a:endParaRPr lang="en-US" i="1" dirty="0" smtClean="0">
              <a:solidFill>
                <a:schemeClr val="bg1"/>
              </a:solidFill>
            </a:endParaRPr>
          </a:p>
          <a:p>
            <a:pPr algn="ctr"/>
            <a:r>
              <a:rPr lang="en-US" sz="2300" i="1" dirty="0" smtClean="0">
                <a:solidFill>
                  <a:schemeClr val="bg1"/>
                </a:solidFill>
              </a:rPr>
              <a:t>Decrease the demand on the heart</a:t>
            </a:r>
          </a:p>
        </p:txBody>
      </p:sp>
      <p:sp>
        <p:nvSpPr>
          <p:cNvPr id="13" name="TextBox 12"/>
          <p:cNvSpPr txBox="1"/>
          <p:nvPr/>
        </p:nvSpPr>
        <p:spPr>
          <a:xfrm>
            <a:off x="0" y="6019800"/>
            <a:ext cx="3812326" cy="276999"/>
          </a:xfrm>
          <a:prstGeom prst="rect">
            <a:avLst/>
          </a:prstGeom>
          <a:noFill/>
        </p:spPr>
        <p:txBody>
          <a:bodyPr wrap="none" rtlCol="0">
            <a:spAutoFit/>
          </a:bodyPr>
          <a:lstStyle/>
          <a:p>
            <a:r>
              <a:rPr lang="en-US" sz="1200" dirty="0" err="1" smtClean="0">
                <a:solidFill>
                  <a:schemeClr val="bg1"/>
                </a:solidFill>
              </a:rPr>
              <a:t>Jantarakupt</a:t>
            </a:r>
            <a:r>
              <a:rPr lang="en-US" sz="1200" dirty="0" smtClean="0">
                <a:solidFill>
                  <a:schemeClr val="bg1"/>
                </a:solidFill>
              </a:rPr>
              <a:t>, P. &amp; </a:t>
            </a:r>
            <a:r>
              <a:rPr lang="en-US" sz="1200" dirty="0" err="1" smtClean="0">
                <a:solidFill>
                  <a:schemeClr val="bg1"/>
                </a:solidFill>
              </a:rPr>
              <a:t>Porock</a:t>
            </a:r>
            <a:r>
              <a:rPr lang="en-US" sz="1200" dirty="0" smtClean="0">
                <a:solidFill>
                  <a:schemeClr val="bg1"/>
                </a:solidFill>
              </a:rPr>
              <a:t>, D., 2005 &amp; Wickham, R. 2005</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1938992"/>
          </a:xfrm>
          <a:prstGeom prst="rect">
            <a:avLst/>
          </a:prstGeom>
          <a:noFill/>
        </p:spPr>
        <p:txBody>
          <a:bodyPr wrap="square" rtlCol="0">
            <a:spAutoFit/>
          </a:bodyPr>
          <a:lstStyle/>
          <a:p>
            <a:pPr algn="ctr"/>
            <a:r>
              <a:rPr lang="en-US" sz="4000" dirty="0" smtClean="0">
                <a:solidFill>
                  <a:schemeClr val="bg1"/>
                </a:solidFill>
              </a:rPr>
              <a:t>What is the relationship between</a:t>
            </a:r>
          </a:p>
          <a:p>
            <a:pPr algn="ctr"/>
            <a:r>
              <a:rPr lang="en-US" sz="4000" dirty="0" smtClean="0">
                <a:solidFill>
                  <a:schemeClr val="bg1"/>
                </a:solidFill>
              </a:rPr>
              <a:t>G.S’s lower extremity edema and </a:t>
            </a:r>
          </a:p>
          <a:p>
            <a:pPr algn="ctr"/>
            <a:r>
              <a:rPr lang="en-US" sz="4000" dirty="0" smtClean="0">
                <a:solidFill>
                  <a:schemeClr val="bg1"/>
                </a:solidFill>
              </a:rPr>
              <a:t>him experiencing </a:t>
            </a:r>
            <a:r>
              <a:rPr lang="en-US" sz="4000" i="1" dirty="0" smtClean="0">
                <a:solidFill>
                  <a:schemeClr val="bg1"/>
                </a:solidFill>
              </a:rPr>
              <a:t>DYSPNEA</a:t>
            </a:r>
            <a:r>
              <a:rPr lang="en-US" sz="4000" dirty="0" smtClean="0">
                <a:solidFill>
                  <a:schemeClr val="bg1"/>
                </a:solidFill>
              </a:rPr>
              <a:t>?</a:t>
            </a:r>
            <a:endParaRPr lang="en-US" sz="4000" dirty="0">
              <a:solidFill>
                <a:schemeClr val="bg1"/>
              </a:solidFill>
            </a:endParaRPr>
          </a:p>
        </p:txBody>
      </p:sp>
      <p:sp>
        <p:nvSpPr>
          <p:cNvPr id="8" name="Oval 7"/>
          <p:cNvSpPr/>
          <p:nvPr/>
        </p:nvSpPr>
        <p:spPr>
          <a:xfrm>
            <a:off x="609600" y="2590800"/>
            <a:ext cx="7924800" cy="32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G.S.’s situation, there could be multiple factors causing his lower leg edema, such as malnutrition, medications, and/or worsening of his lung cancer involvement .   The edema  is causing his heart to pump harder to compensate for the extra fluid, which is causing G.S. to have dyspnea at rest  &amp;/or with activities.  </a:t>
            </a:r>
            <a:r>
              <a:rPr lang="en-US" dirty="0" err="1" smtClean="0"/>
              <a:t>Lasix</a:t>
            </a:r>
            <a:r>
              <a:rPr lang="en-US" dirty="0" smtClean="0"/>
              <a:t> would be an appropriate short term fix to help with the edema in lower extremities &amp; relieve dyspnea.</a:t>
            </a:r>
            <a:endParaRPr lang="en-US" dirty="0"/>
          </a:p>
        </p:txBody>
      </p:sp>
      <p:sp>
        <p:nvSpPr>
          <p:cNvPr id="4" name="Oval 3"/>
          <p:cNvSpPr/>
          <p:nvPr/>
        </p:nvSpPr>
        <p:spPr>
          <a:xfrm>
            <a:off x="609600" y="2590800"/>
            <a:ext cx="7924800" cy="3200400"/>
          </a:xfrm>
          <a:prstGeom prst="ellips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chemeClr val="bg1"/>
                </a:solidFill>
              </a:rPr>
              <a:t>CLICK ON</a:t>
            </a:r>
            <a:endParaRPr lang="en-US" sz="5000" dirty="0">
              <a:solidFill>
                <a:schemeClr val="bg1"/>
              </a:solidFill>
            </a:endParaRPr>
          </a:p>
        </p:txBody>
      </p:sp>
      <p:sp>
        <p:nvSpPr>
          <p:cNvPr id="6" name="TextBox 5"/>
          <p:cNvSpPr txBox="1"/>
          <p:nvPr/>
        </p:nvSpPr>
        <p:spPr>
          <a:xfrm>
            <a:off x="0" y="6019800"/>
            <a:ext cx="1797287" cy="246221"/>
          </a:xfrm>
          <a:prstGeom prst="rect">
            <a:avLst/>
          </a:prstGeom>
          <a:noFill/>
        </p:spPr>
        <p:txBody>
          <a:bodyPr wrap="none" rtlCol="0">
            <a:spAutoFit/>
          </a:bodyPr>
          <a:lstStyle/>
          <a:p>
            <a:r>
              <a:rPr lang="en-US" sz="1000" dirty="0" smtClean="0">
                <a:solidFill>
                  <a:schemeClr val="bg1"/>
                </a:solidFill>
              </a:rPr>
              <a:t>Hoffman, A. &amp; Gift, A. (2007)</a:t>
            </a:r>
            <a:endParaRPr lang="en-US" sz="1000" dirty="0">
              <a:solidFill>
                <a:schemeClr val="bg1"/>
              </a:solidFill>
            </a:endParaRPr>
          </a:p>
        </p:txBody>
      </p:sp>
      <p:sp>
        <p:nvSpPr>
          <p:cNvPr id="7" name="Action Button: Return 6">
            <a:hlinkClick r:id="rId2" action="ppaction://hlinksldjump" highlightClick="1"/>
          </p:cNvPr>
          <p:cNvSpPr/>
          <p:nvPr/>
        </p:nvSpPr>
        <p:spPr>
          <a:xfrm>
            <a:off x="8001000" y="5638800"/>
            <a:ext cx="9906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09600"/>
            <a:ext cx="7479805" cy="2031325"/>
          </a:xfrm>
          <a:prstGeom prst="rect">
            <a:avLst/>
          </a:prstGeom>
          <a:noFill/>
        </p:spPr>
        <p:txBody>
          <a:bodyPr wrap="none" rtlCol="0">
            <a:spAutoFit/>
          </a:bodyPr>
          <a:lstStyle/>
          <a:p>
            <a:pPr marL="342900" indent="-342900">
              <a:buAutoNum type="arabicParenR"/>
            </a:pPr>
            <a:r>
              <a:rPr lang="en-US" sz="4000" b="1" dirty="0" smtClean="0">
                <a:solidFill>
                  <a:schemeClr val="bg1"/>
                </a:solidFill>
              </a:rPr>
              <a:t>Breathing Techniques </a:t>
            </a:r>
          </a:p>
          <a:p>
            <a:pPr marL="800100" lvl="1" indent="-342900">
              <a:buFontTx/>
              <a:buChar char="-"/>
            </a:pPr>
            <a:r>
              <a:rPr lang="en-US" sz="2800" dirty="0" smtClean="0">
                <a:solidFill>
                  <a:schemeClr val="bg1"/>
                </a:solidFill>
              </a:rPr>
              <a:t>Pursed-lip and diaphragmatic breathing</a:t>
            </a:r>
          </a:p>
          <a:p>
            <a:pPr marL="800100" lvl="1" indent="-342900"/>
            <a:r>
              <a:rPr lang="en-US" sz="2000" dirty="0" smtClean="0">
                <a:solidFill>
                  <a:schemeClr val="bg1"/>
                </a:solidFill>
              </a:rPr>
              <a:t>		(Shown to optimize lung function, decrease stress, &amp; relax</a:t>
            </a:r>
          </a:p>
          <a:p>
            <a:pPr marL="800100" lvl="1" indent="-342900"/>
            <a:r>
              <a:rPr lang="en-US" sz="2000" dirty="0" smtClean="0">
                <a:solidFill>
                  <a:schemeClr val="bg1"/>
                </a:solidFill>
              </a:rPr>
              <a:t>		the breathing for that patient)</a:t>
            </a:r>
          </a:p>
          <a:p>
            <a:pPr marL="1257300" lvl="2" indent="-342900"/>
            <a:endParaRPr lang="en-US" dirty="0">
              <a:solidFill>
                <a:schemeClr val="bg1"/>
              </a:solidFill>
            </a:endParaRPr>
          </a:p>
        </p:txBody>
      </p:sp>
      <p:sp>
        <p:nvSpPr>
          <p:cNvPr id="4" name="TextBox 3"/>
          <p:cNvSpPr txBox="1"/>
          <p:nvPr/>
        </p:nvSpPr>
        <p:spPr>
          <a:xfrm>
            <a:off x="0" y="2362200"/>
            <a:ext cx="9144000" cy="3847207"/>
          </a:xfrm>
          <a:prstGeom prst="rect">
            <a:avLst/>
          </a:prstGeom>
          <a:noFill/>
        </p:spPr>
        <p:txBody>
          <a:bodyPr wrap="square" rtlCol="0">
            <a:spAutoFit/>
          </a:bodyPr>
          <a:lstStyle/>
          <a:p>
            <a:r>
              <a:rPr lang="en-US" sz="2800" b="1" dirty="0" smtClean="0">
                <a:solidFill>
                  <a:schemeClr val="bg1"/>
                </a:solidFill>
              </a:rPr>
              <a:t>2) </a:t>
            </a:r>
            <a:r>
              <a:rPr lang="en-US" sz="3600" b="1" dirty="0" smtClean="0">
                <a:solidFill>
                  <a:schemeClr val="bg1"/>
                </a:solidFill>
              </a:rPr>
              <a:t>Increase airflow (generated by a FAN)</a:t>
            </a:r>
          </a:p>
          <a:p>
            <a:r>
              <a:rPr lang="en-US" sz="2800" dirty="0" smtClean="0">
                <a:solidFill>
                  <a:schemeClr val="bg1"/>
                </a:solidFill>
              </a:rPr>
              <a:t>	- Face</a:t>
            </a:r>
          </a:p>
          <a:p>
            <a:r>
              <a:rPr lang="en-US" sz="2800" dirty="0" smtClean="0">
                <a:solidFill>
                  <a:schemeClr val="bg1"/>
                </a:solidFill>
              </a:rPr>
              <a:t>	- Nose</a:t>
            </a:r>
          </a:p>
          <a:p>
            <a:pPr algn="ctr"/>
            <a:r>
              <a:rPr lang="en-US" sz="2000" dirty="0" smtClean="0">
                <a:solidFill>
                  <a:schemeClr val="bg1"/>
                </a:solidFill>
              </a:rPr>
              <a:t>(Gives the perception of more airflow to the individual, which </a:t>
            </a:r>
          </a:p>
          <a:p>
            <a:pPr algn="ctr"/>
            <a:r>
              <a:rPr lang="en-US" sz="2000" dirty="0" smtClean="0">
                <a:solidFill>
                  <a:schemeClr val="bg1"/>
                </a:solidFill>
              </a:rPr>
              <a:t>  may reduce the feeling of dyspnea) </a:t>
            </a:r>
          </a:p>
          <a:p>
            <a:endParaRPr lang="en-US" sz="2800" b="1" dirty="0" smtClean="0">
              <a:solidFill>
                <a:schemeClr val="bg1"/>
              </a:solidFill>
            </a:endParaRPr>
          </a:p>
          <a:p>
            <a:r>
              <a:rPr lang="en-US" sz="3600" b="1" dirty="0" smtClean="0">
                <a:solidFill>
                  <a:schemeClr val="bg1"/>
                </a:solidFill>
              </a:rPr>
              <a:t>3) </a:t>
            </a:r>
            <a:r>
              <a:rPr lang="en-US" sz="3000" b="1" dirty="0" smtClean="0">
                <a:solidFill>
                  <a:schemeClr val="bg1"/>
                </a:solidFill>
              </a:rPr>
              <a:t>Providing COOLER temperatures</a:t>
            </a:r>
          </a:p>
          <a:p>
            <a:r>
              <a:rPr lang="en-US" sz="3000" b="1" dirty="0" smtClean="0">
                <a:solidFill>
                  <a:schemeClr val="bg1"/>
                </a:solidFill>
              </a:rPr>
              <a:t>	</a:t>
            </a:r>
            <a:r>
              <a:rPr lang="en-US" sz="2200" b="1" dirty="0" smtClean="0">
                <a:solidFill>
                  <a:schemeClr val="bg1"/>
                </a:solidFill>
              </a:rPr>
              <a:t>- </a:t>
            </a:r>
            <a:r>
              <a:rPr lang="en-US" sz="2200" dirty="0" smtClean="0">
                <a:solidFill>
                  <a:schemeClr val="bg1"/>
                </a:solidFill>
              </a:rPr>
              <a:t>Decrease the feeling of dyspnea</a:t>
            </a:r>
            <a:endParaRPr lang="en-US" sz="3000" b="1" dirty="0" smtClean="0">
              <a:solidFill>
                <a:schemeClr val="bg1"/>
              </a:solidFill>
            </a:endParaRPr>
          </a:p>
          <a:p>
            <a:endParaRPr lang="en-US" dirty="0" smtClean="0"/>
          </a:p>
        </p:txBody>
      </p:sp>
      <p:pic>
        <p:nvPicPr>
          <p:cNvPr id="1026" name="Picture 2" descr="C:\Documents and Settings\cindy stegman\Temporary Internet Files\Content.IE5\X3O4HLEM\MCj03582450000[1].wm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6781800" y="4267200"/>
            <a:ext cx="1288720" cy="1143000"/>
          </a:xfrm>
          <a:prstGeom prst="rect">
            <a:avLst/>
          </a:prstGeom>
          <a:noFill/>
        </p:spPr>
      </p:pic>
      <p:pic>
        <p:nvPicPr>
          <p:cNvPr id="1028" name="Picture 4" descr="C:\Documents and Settings\cindy stegman\Temporary Internet Files\Content.IE5\HIO2JD1E\MCHM00092_0000[1].wmf"/>
          <p:cNvPicPr>
            <a:picLocks noChangeAspect="1" noChangeArrowheads="1"/>
          </p:cNvPicPr>
          <p:nvPr/>
        </p:nvPicPr>
        <p:blipFill>
          <a:blip r:embed="rId3" cstate="print"/>
          <a:srcRect/>
          <a:stretch>
            <a:fillRect/>
          </a:stretch>
        </p:blipFill>
        <p:spPr bwMode="auto">
          <a:xfrm>
            <a:off x="7162800" y="152400"/>
            <a:ext cx="1828800" cy="1683785"/>
          </a:xfrm>
          <a:prstGeom prst="rect">
            <a:avLst/>
          </a:prstGeom>
          <a:noFill/>
        </p:spPr>
      </p:pic>
      <p:sp>
        <p:nvSpPr>
          <p:cNvPr id="8" name="TextBox 7"/>
          <p:cNvSpPr txBox="1"/>
          <p:nvPr/>
        </p:nvSpPr>
        <p:spPr>
          <a:xfrm>
            <a:off x="0" y="6019800"/>
            <a:ext cx="3135474" cy="276999"/>
          </a:xfrm>
          <a:prstGeom prst="rect">
            <a:avLst/>
          </a:prstGeom>
          <a:noFill/>
        </p:spPr>
        <p:txBody>
          <a:bodyPr wrap="none" rtlCol="0">
            <a:spAutoFit/>
          </a:bodyPr>
          <a:lstStyle/>
          <a:p>
            <a:r>
              <a:rPr lang="en-US" sz="1200" dirty="0" err="1" smtClean="0">
                <a:solidFill>
                  <a:schemeClr val="bg1"/>
                </a:solidFill>
              </a:rPr>
              <a:t>DiSalvo</a:t>
            </a:r>
            <a:r>
              <a:rPr lang="en-US" sz="1200" dirty="0" smtClean="0">
                <a:solidFill>
                  <a:schemeClr val="bg1"/>
                </a:solidFill>
              </a:rPr>
              <a:t>, W., Joyce, M., &amp; </a:t>
            </a:r>
            <a:r>
              <a:rPr lang="en-US" sz="1200" dirty="0" err="1" smtClean="0">
                <a:solidFill>
                  <a:schemeClr val="bg1"/>
                </a:solidFill>
              </a:rPr>
              <a:t>Belansky</a:t>
            </a:r>
            <a:r>
              <a:rPr lang="en-US" sz="1200" dirty="0" smtClean="0">
                <a:solidFill>
                  <a:schemeClr val="bg1"/>
                </a:solidFill>
              </a:rPr>
              <a:t>, H. (2009)</a:t>
            </a:r>
            <a:endParaRPr lang="en-US" sz="1200" dirty="0">
              <a:solidFill>
                <a:schemeClr val="bg1"/>
              </a:solidFill>
            </a:endParaRPr>
          </a:p>
        </p:txBody>
      </p:sp>
      <p:sp>
        <p:nvSpPr>
          <p:cNvPr id="7" name="Action Button: Return 6">
            <a:hlinkClick r:id="rId4" action="ppaction://hlinksldjump" highlightClick="1"/>
          </p:cNvPr>
          <p:cNvSpPr/>
          <p:nvPr/>
        </p:nvSpPr>
        <p:spPr>
          <a:xfrm>
            <a:off x="8001000" y="5410200"/>
            <a:ext cx="914400" cy="914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91495" y="1676400"/>
            <a:ext cx="952505" cy="246221"/>
          </a:xfrm>
          <a:prstGeom prst="rect">
            <a:avLst/>
          </a:prstGeom>
          <a:noFill/>
        </p:spPr>
        <p:txBody>
          <a:bodyPr wrap="none" rtlCol="0">
            <a:spAutoFit/>
          </a:bodyPr>
          <a:lstStyle/>
          <a:p>
            <a:r>
              <a:rPr lang="en-US" sz="1000" dirty="0" smtClean="0">
                <a:solidFill>
                  <a:schemeClr val="bg1"/>
                </a:solidFill>
              </a:rPr>
              <a:t>Clip Art, 2007</a:t>
            </a:r>
            <a:endParaRPr lang="en-US" sz="1000" dirty="0">
              <a:solidFill>
                <a:schemeClr val="bg1"/>
              </a:solidFill>
            </a:endParaRPr>
          </a:p>
        </p:txBody>
      </p:sp>
      <p:sp>
        <p:nvSpPr>
          <p:cNvPr id="10" name="TextBox 9"/>
          <p:cNvSpPr txBox="1"/>
          <p:nvPr/>
        </p:nvSpPr>
        <p:spPr>
          <a:xfrm>
            <a:off x="6934200" y="5410200"/>
            <a:ext cx="720069" cy="200055"/>
          </a:xfrm>
          <a:prstGeom prst="rect">
            <a:avLst/>
          </a:prstGeom>
          <a:noFill/>
        </p:spPr>
        <p:txBody>
          <a:bodyPr wrap="none" rtlCol="0">
            <a:spAutoFit/>
          </a:bodyPr>
          <a:lstStyle/>
          <a:p>
            <a:r>
              <a:rPr lang="en-US" sz="700" dirty="0" smtClean="0">
                <a:solidFill>
                  <a:schemeClr val="bg1"/>
                </a:solidFill>
              </a:rPr>
              <a:t>Clip Art, 2007</a:t>
            </a:r>
            <a:endParaRPr lang="en-US" sz="7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017027" cy="5693866"/>
          </a:xfrm>
          <a:prstGeom prst="rect">
            <a:avLst/>
          </a:prstGeom>
          <a:noFill/>
        </p:spPr>
        <p:txBody>
          <a:bodyPr wrap="square" rtlCol="0">
            <a:spAutoFit/>
          </a:bodyPr>
          <a:lstStyle/>
          <a:p>
            <a:r>
              <a:rPr lang="en-US" sz="2500" b="1" dirty="0" smtClean="0">
                <a:solidFill>
                  <a:schemeClr val="bg1"/>
                </a:solidFill>
              </a:rPr>
              <a:t>4) Positioning</a:t>
            </a:r>
          </a:p>
          <a:p>
            <a:r>
              <a:rPr lang="en-US" sz="3200" b="1" dirty="0" smtClean="0">
                <a:solidFill>
                  <a:schemeClr val="bg1"/>
                </a:solidFill>
              </a:rPr>
              <a:t>	</a:t>
            </a:r>
            <a:r>
              <a:rPr lang="en-US" sz="2400" dirty="0" smtClean="0">
                <a:solidFill>
                  <a:schemeClr val="bg1"/>
                </a:solidFill>
              </a:rPr>
              <a:t>- Sitting up (expansion of lungs)</a:t>
            </a:r>
            <a:endParaRPr lang="en-US" sz="3200" b="1" dirty="0" smtClean="0">
              <a:solidFill>
                <a:schemeClr val="bg1"/>
              </a:solidFill>
            </a:endParaRPr>
          </a:p>
          <a:p>
            <a:endParaRPr lang="en-US" sz="3200" dirty="0" smtClean="0">
              <a:solidFill>
                <a:schemeClr val="bg1"/>
              </a:solidFill>
            </a:endParaRPr>
          </a:p>
          <a:p>
            <a:r>
              <a:rPr lang="en-US" sz="3200" b="1" dirty="0" smtClean="0">
                <a:solidFill>
                  <a:schemeClr val="bg1"/>
                </a:solidFill>
              </a:rPr>
              <a:t>5</a:t>
            </a:r>
            <a:r>
              <a:rPr lang="en-US" sz="2500" b="1" dirty="0" smtClean="0">
                <a:solidFill>
                  <a:schemeClr val="bg1"/>
                </a:solidFill>
              </a:rPr>
              <a:t>) Promoting Relaxation</a:t>
            </a:r>
          </a:p>
          <a:p>
            <a:r>
              <a:rPr lang="en-US" sz="2500" b="1" dirty="0" smtClean="0">
                <a:solidFill>
                  <a:schemeClr val="bg1"/>
                </a:solidFill>
              </a:rPr>
              <a:t>          Stress Reduction</a:t>
            </a:r>
          </a:p>
          <a:p>
            <a:r>
              <a:rPr lang="en-US" sz="2400" dirty="0" smtClean="0">
                <a:solidFill>
                  <a:schemeClr val="bg1"/>
                </a:solidFill>
              </a:rPr>
              <a:t>	- </a:t>
            </a:r>
            <a:r>
              <a:rPr lang="en-US" sz="2000" dirty="0" smtClean="0">
                <a:solidFill>
                  <a:schemeClr val="bg1"/>
                </a:solidFill>
              </a:rPr>
              <a:t>Massage</a:t>
            </a:r>
          </a:p>
          <a:p>
            <a:r>
              <a:rPr lang="en-US" sz="2000" dirty="0" smtClean="0">
                <a:solidFill>
                  <a:schemeClr val="bg1"/>
                </a:solidFill>
              </a:rPr>
              <a:t>	- Reducing external noise</a:t>
            </a:r>
          </a:p>
          <a:p>
            <a:pPr algn="ctr"/>
            <a:r>
              <a:rPr lang="en-US" sz="1500" dirty="0" smtClean="0">
                <a:solidFill>
                  <a:schemeClr val="bg1"/>
                </a:solidFill>
              </a:rPr>
              <a:t>(Decrease anxiety &amp; stress associated with dyspnea)</a:t>
            </a:r>
            <a:r>
              <a:rPr lang="en-US" sz="2400" dirty="0" smtClean="0">
                <a:solidFill>
                  <a:schemeClr val="bg1"/>
                </a:solidFill>
              </a:rPr>
              <a:t>	</a:t>
            </a:r>
            <a:endParaRPr lang="en-US" sz="3200" dirty="0" smtClean="0">
              <a:solidFill>
                <a:schemeClr val="bg1"/>
              </a:solidFill>
            </a:endParaRPr>
          </a:p>
          <a:p>
            <a:endParaRPr lang="en-US" sz="3200" dirty="0" smtClean="0">
              <a:solidFill>
                <a:schemeClr val="bg1"/>
              </a:solidFill>
            </a:endParaRPr>
          </a:p>
          <a:p>
            <a:r>
              <a:rPr lang="en-US" sz="2500" b="1" dirty="0" smtClean="0">
                <a:solidFill>
                  <a:schemeClr val="bg1"/>
                </a:solidFill>
              </a:rPr>
              <a:t>6) Emotional</a:t>
            </a:r>
            <a:r>
              <a:rPr lang="en-US" sz="2500" dirty="0" smtClean="0">
                <a:solidFill>
                  <a:schemeClr val="bg1"/>
                </a:solidFill>
              </a:rPr>
              <a:t> &amp; </a:t>
            </a:r>
            <a:r>
              <a:rPr lang="en-US" sz="2500" b="1" dirty="0" smtClean="0">
                <a:solidFill>
                  <a:schemeClr val="bg1"/>
                </a:solidFill>
              </a:rPr>
              <a:t>Psychosocial </a:t>
            </a:r>
          </a:p>
          <a:p>
            <a:r>
              <a:rPr lang="en-US" sz="2500" b="1" dirty="0" smtClean="0">
                <a:solidFill>
                  <a:schemeClr val="bg1"/>
                </a:solidFill>
              </a:rPr>
              <a:t>		Support</a:t>
            </a:r>
          </a:p>
          <a:p>
            <a:endParaRPr lang="en-US" b="1" dirty="0" smtClean="0">
              <a:solidFill>
                <a:schemeClr val="bg1"/>
              </a:solidFill>
            </a:endParaRPr>
          </a:p>
          <a:p>
            <a:pPr algn="ctr"/>
            <a:r>
              <a:rPr lang="en-US" dirty="0" smtClean="0">
                <a:solidFill>
                  <a:schemeClr val="bg1"/>
                </a:solidFill>
              </a:rPr>
              <a:t>(Coaching and support have been shown to decrease the feeling and anxiety associated with dyspnea)</a:t>
            </a:r>
            <a:r>
              <a:rPr lang="en-US" sz="3200" b="1" dirty="0" smtClean="0">
                <a:solidFill>
                  <a:schemeClr val="bg1"/>
                </a:solidFill>
              </a:rPr>
              <a:t>	</a:t>
            </a:r>
            <a:endParaRPr lang="en-US" sz="2400" dirty="0" smtClean="0">
              <a:solidFill>
                <a:schemeClr val="bg1"/>
              </a:solidFill>
            </a:endParaRPr>
          </a:p>
        </p:txBody>
      </p:sp>
      <p:pic>
        <p:nvPicPr>
          <p:cNvPr id="2051" name="Picture 3" descr="C:\Documents and Settings\cindy stegman\Temporary Internet Files\Content.IE5\A9C0KFGV\MCj04158000000[1].wmf"/>
          <p:cNvPicPr>
            <a:picLocks noChangeAspect="1" noChangeArrowheads="1"/>
          </p:cNvPicPr>
          <p:nvPr/>
        </p:nvPicPr>
        <p:blipFill>
          <a:blip r:embed="rId2" cstate="print"/>
          <a:srcRect/>
          <a:stretch>
            <a:fillRect/>
          </a:stretch>
        </p:blipFill>
        <p:spPr bwMode="auto">
          <a:xfrm>
            <a:off x="6477000" y="0"/>
            <a:ext cx="2510333" cy="3019752"/>
          </a:xfrm>
          <a:prstGeom prst="rect">
            <a:avLst/>
          </a:prstGeom>
          <a:noFill/>
        </p:spPr>
      </p:pic>
      <p:pic>
        <p:nvPicPr>
          <p:cNvPr id="2052" name="Picture 4" descr="C:\Documents and Settings\cindy stegman\Temporary Internet Files\Content.IE5\ZNA2MMK1\MCPE06233_0000[1].wmf"/>
          <p:cNvPicPr>
            <a:picLocks noChangeAspect="1" noChangeArrowheads="1"/>
          </p:cNvPicPr>
          <p:nvPr/>
        </p:nvPicPr>
        <p:blipFill>
          <a:blip r:embed="rId3" cstate="print"/>
          <a:srcRect/>
          <a:stretch>
            <a:fillRect/>
          </a:stretch>
        </p:blipFill>
        <p:spPr bwMode="auto">
          <a:xfrm>
            <a:off x="7239000" y="3200400"/>
            <a:ext cx="1676400" cy="2129312"/>
          </a:xfrm>
          <a:prstGeom prst="rect">
            <a:avLst/>
          </a:prstGeom>
          <a:noFill/>
        </p:spPr>
      </p:pic>
      <p:pic>
        <p:nvPicPr>
          <p:cNvPr id="2053" name="Picture 5" descr="C:\Documents and Settings\cindy stegman\Temporary Internet Files\Content.IE5\A9C0KFGV\MCj04405460000[1].wmf"/>
          <p:cNvPicPr>
            <a:picLocks noChangeAspect="1" noChangeArrowheads="1"/>
          </p:cNvPicPr>
          <p:nvPr/>
        </p:nvPicPr>
        <p:blipFill>
          <a:blip r:embed="rId4" cstate="print"/>
          <a:srcRect/>
          <a:stretch>
            <a:fillRect/>
          </a:stretch>
        </p:blipFill>
        <p:spPr bwMode="auto">
          <a:xfrm>
            <a:off x="5334000" y="2590800"/>
            <a:ext cx="1800224" cy="1828800"/>
          </a:xfrm>
          <a:prstGeom prst="rect">
            <a:avLst/>
          </a:prstGeom>
          <a:noFill/>
        </p:spPr>
      </p:pic>
      <p:sp>
        <p:nvSpPr>
          <p:cNvPr id="6" name="TextBox 5"/>
          <p:cNvSpPr txBox="1"/>
          <p:nvPr/>
        </p:nvSpPr>
        <p:spPr>
          <a:xfrm>
            <a:off x="7890708" y="5105400"/>
            <a:ext cx="1253292" cy="307777"/>
          </a:xfrm>
          <a:prstGeom prst="rect">
            <a:avLst/>
          </a:prstGeom>
          <a:noFill/>
        </p:spPr>
        <p:txBody>
          <a:bodyPr wrap="none" rtlCol="0">
            <a:spAutoFit/>
          </a:bodyPr>
          <a:lstStyle/>
          <a:p>
            <a:r>
              <a:rPr lang="en-US" sz="1400" dirty="0" smtClean="0">
                <a:solidFill>
                  <a:schemeClr val="bg1"/>
                </a:solidFill>
              </a:rPr>
              <a:t>Clip Art, 2007</a:t>
            </a:r>
            <a:endParaRPr lang="en-US" sz="1400" dirty="0">
              <a:solidFill>
                <a:schemeClr val="bg1"/>
              </a:solidFill>
            </a:endParaRPr>
          </a:p>
        </p:txBody>
      </p:sp>
      <p:sp>
        <p:nvSpPr>
          <p:cNvPr id="7" name="TextBox 6"/>
          <p:cNvSpPr txBox="1"/>
          <p:nvPr/>
        </p:nvSpPr>
        <p:spPr>
          <a:xfrm>
            <a:off x="0" y="6019800"/>
            <a:ext cx="2470356" cy="276999"/>
          </a:xfrm>
          <a:prstGeom prst="rect">
            <a:avLst/>
          </a:prstGeom>
          <a:noFill/>
        </p:spPr>
        <p:txBody>
          <a:bodyPr wrap="none" rtlCol="0">
            <a:spAutoFit/>
          </a:bodyPr>
          <a:lstStyle/>
          <a:p>
            <a:r>
              <a:rPr lang="en-US" sz="1200" dirty="0" err="1" smtClean="0">
                <a:solidFill>
                  <a:schemeClr val="bg1"/>
                </a:solidFill>
              </a:rPr>
              <a:t>Andry</a:t>
            </a:r>
            <a:r>
              <a:rPr lang="en-US" sz="1200" dirty="0" smtClean="0">
                <a:solidFill>
                  <a:schemeClr val="bg1"/>
                </a:solidFill>
              </a:rPr>
              <a:t>, J.  (2008) &amp; Tyson, L (2006)</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52600" y="152400"/>
            <a:ext cx="6032036" cy="707886"/>
          </a:xfrm>
          <a:prstGeom prst="rect">
            <a:avLst/>
          </a:prstGeom>
          <a:noFill/>
        </p:spPr>
        <p:txBody>
          <a:bodyPr wrap="none" rtlCol="0">
            <a:spAutoFit/>
          </a:bodyPr>
          <a:lstStyle/>
          <a:p>
            <a:r>
              <a:rPr lang="en-US" sz="4000" dirty="0" smtClean="0">
                <a:solidFill>
                  <a:schemeClr val="bg1"/>
                </a:solidFill>
              </a:rPr>
              <a:t>Key Points to REMEMBER</a:t>
            </a:r>
            <a:r>
              <a:rPr lang="en-US" dirty="0" smtClean="0">
                <a:solidFill>
                  <a:schemeClr val="bg1"/>
                </a:solidFill>
              </a:rPr>
              <a:t>:</a:t>
            </a:r>
            <a:endParaRPr lang="en-US" dirty="0">
              <a:solidFill>
                <a:schemeClr val="bg1"/>
              </a:solidFill>
            </a:endParaRPr>
          </a:p>
        </p:txBody>
      </p:sp>
      <p:sp>
        <p:nvSpPr>
          <p:cNvPr id="13" name="TextBox 12"/>
          <p:cNvSpPr txBox="1"/>
          <p:nvPr/>
        </p:nvSpPr>
        <p:spPr>
          <a:xfrm>
            <a:off x="0" y="1295400"/>
            <a:ext cx="9335184" cy="5016758"/>
          </a:xfrm>
          <a:prstGeom prst="rect">
            <a:avLst/>
          </a:prstGeom>
          <a:noFill/>
        </p:spPr>
        <p:txBody>
          <a:bodyPr wrap="none" rtlCol="0">
            <a:spAutoFit/>
          </a:bodyPr>
          <a:lstStyle/>
          <a:p>
            <a:pPr>
              <a:buFontTx/>
              <a:buChar char="-"/>
            </a:pPr>
            <a:r>
              <a:rPr lang="en-US" sz="2000" dirty="0" smtClean="0">
                <a:solidFill>
                  <a:schemeClr val="bg1"/>
                </a:solidFill>
              </a:rPr>
              <a:t>Dyspnea is a SUBJECTIVE feeling &amp; a debilitating symptom that patients</a:t>
            </a:r>
          </a:p>
          <a:p>
            <a:r>
              <a:rPr lang="en-US" sz="2000" dirty="0" smtClean="0">
                <a:solidFill>
                  <a:schemeClr val="bg1"/>
                </a:solidFill>
              </a:rPr>
              <a:t> experience.</a:t>
            </a:r>
          </a:p>
          <a:p>
            <a:pPr>
              <a:buFontTx/>
              <a:buChar char="-"/>
            </a:pPr>
            <a:endParaRPr lang="en-US" sz="2000" dirty="0" smtClean="0">
              <a:solidFill>
                <a:schemeClr val="bg1"/>
              </a:solidFill>
            </a:endParaRPr>
          </a:p>
          <a:p>
            <a:pPr>
              <a:buFontTx/>
              <a:buChar char="-"/>
            </a:pPr>
            <a:r>
              <a:rPr lang="en-US" sz="2000" dirty="0" smtClean="0">
                <a:solidFill>
                  <a:schemeClr val="bg1"/>
                </a:solidFill>
              </a:rPr>
              <a:t> Key ASSESSMENT skills are crucial to help understand the underline cause of the </a:t>
            </a:r>
          </a:p>
          <a:p>
            <a:r>
              <a:rPr lang="en-US" sz="2000" dirty="0" smtClean="0">
                <a:solidFill>
                  <a:schemeClr val="bg1"/>
                </a:solidFill>
              </a:rPr>
              <a:t>dyspnea and/or the treatment options.</a:t>
            </a:r>
          </a:p>
          <a:p>
            <a:endParaRPr lang="en-US" sz="2000" dirty="0" smtClean="0">
              <a:solidFill>
                <a:schemeClr val="bg1"/>
              </a:solidFill>
            </a:endParaRPr>
          </a:p>
          <a:p>
            <a:pPr>
              <a:buFontTx/>
              <a:buChar char="-"/>
            </a:pPr>
            <a:r>
              <a:rPr lang="en-US" sz="2000" dirty="0" smtClean="0">
                <a:solidFill>
                  <a:schemeClr val="bg1"/>
                </a:solidFill>
              </a:rPr>
              <a:t>Be consciously aware of evidence-based interventions that are already </a:t>
            </a:r>
          </a:p>
          <a:p>
            <a:r>
              <a:rPr lang="en-US" sz="2000" dirty="0" smtClean="0">
                <a:solidFill>
                  <a:schemeClr val="bg1"/>
                </a:solidFill>
              </a:rPr>
              <a:t>incorporated into nursing practice, whether the dyspnea is oncology related or not.</a:t>
            </a:r>
          </a:p>
          <a:p>
            <a:endParaRPr lang="en-US" sz="2000" dirty="0" smtClean="0">
              <a:solidFill>
                <a:schemeClr val="bg1"/>
              </a:solidFill>
            </a:endParaRPr>
          </a:p>
          <a:p>
            <a:pPr>
              <a:buFontTx/>
              <a:buChar char="-"/>
            </a:pPr>
            <a:r>
              <a:rPr lang="en-US" sz="2000" dirty="0" smtClean="0">
                <a:solidFill>
                  <a:schemeClr val="bg1"/>
                </a:solidFill>
              </a:rPr>
              <a:t>Dyspnea is a symptom that can CHANGE from day to day.  Reassure the patient </a:t>
            </a:r>
          </a:p>
          <a:p>
            <a:r>
              <a:rPr lang="en-US" sz="2000" dirty="0" smtClean="0">
                <a:solidFill>
                  <a:schemeClr val="bg1"/>
                </a:solidFill>
              </a:rPr>
              <a:t>of this and the multiple interventions we can help to relieve dyspnea.</a:t>
            </a:r>
          </a:p>
          <a:p>
            <a:endParaRPr lang="en-US" sz="2000" dirty="0" smtClean="0">
              <a:solidFill>
                <a:schemeClr val="bg1"/>
              </a:solidFill>
            </a:endParaRPr>
          </a:p>
          <a:p>
            <a:pPr>
              <a:buFontTx/>
              <a:buChar char="-"/>
            </a:pPr>
            <a:r>
              <a:rPr lang="en-US" sz="2000" dirty="0" smtClean="0">
                <a:solidFill>
                  <a:schemeClr val="bg1"/>
                </a:solidFill>
              </a:rPr>
              <a:t>Lastly, keep the patient’s GOAL in mind.  Are the interventions appropriate and </a:t>
            </a:r>
          </a:p>
          <a:p>
            <a:r>
              <a:rPr lang="en-US" sz="2000" dirty="0" smtClean="0">
                <a:solidFill>
                  <a:schemeClr val="bg1"/>
                </a:solidFill>
              </a:rPr>
              <a:t>will the patient be able to enjoy certain activities with some of the side effects </a:t>
            </a:r>
          </a:p>
          <a:p>
            <a:r>
              <a:rPr lang="en-US" sz="2000" dirty="0" smtClean="0">
                <a:solidFill>
                  <a:schemeClr val="bg1"/>
                </a:solidFill>
              </a:rPr>
              <a:t>that may occur.  Just remember to communicate &amp; educate patients on these</a:t>
            </a:r>
          </a:p>
          <a:p>
            <a:r>
              <a:rPr lang="en-US" sz="2000" dirty="0" smtClean="0">
                <a:solidFill>
                  <a:schemeClr val="bg1"/>
                </a:solidFill>
              </a:rPr>
              <a:t>interventions and just maybe, we can give them a little relief from their </a:t>
            </a:r>
            <a:r>
              <a:rPr lang="en-US" sz="2000" dirty="0" err="1" smtClean="0">
                <a:solidFill>
                  <a:schemeClr val="bg1"/>
                </a:solidFill>
              </a:rPr>
              <a:t>dyspnea</a:t>
            </a:r>
            <a:r>
              <a:rPr lang="en-US" sz="2000" dirty="0" smtClean="0">
                <a:solidFill>
                  <a:schemeClr val="bg1"/>
                </a:solidFill>
              </a:rPr>
              <a:t>!</a:t>
            </a:r>
          </a:p>
        </p:txBody>
      </p:sp>
      <p:pic>
        <p:nvPicPr>
          <p:cNvPr id="16" name="Picture 3" descr="C:\Documents and Settings\cindy stegman\Temporary Internet Files\Content.IE5\MTDA19CS\MPj0447757000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Box 5"/>
          <p:cNvSpPr txBox="1"/>
          <p:nvPr/>
        </p:nvSpPr>
        <p:spPr>
          <a:xfrm>
            <a:off x="2438400" y="4457343"/>
            <a:ext cx="3972947" cy="2400657"/>
          </a:xfrm>
          <a:prstGeom prst="rect">
            <a:avLst/>
          </a:prstGeom>
          <a:noFill/>
        </p:spPr>
        <p:txBody>
          <a:bodyPr wrap="none" rtlCol="0">
            <a:spAutoFit/>
          </a:bodyPr>
          <a:lstStyle/>
          <a:p>
            <a:pPr algn="ctr"/>
            <a:r>
              <a:rPr lang="en-US" sz="5000" dirty="0" smtClean="0">
                <a:solidFill>
                  <a:schemeClr val="bg1"/>
                </a:solidFill>
              </a:rPr>
              <a:t>KEY POINTS </a:t>
            </a:r>
          </a:p>
          <a:p>
            <a:pPr algn="ctr"/>
            <a:r>
              <a:rPr lang="en-US" sz="5000" dirty="0" smtClean="0">
                <a:solidFill>
                  <a:schemeClr val="bg1"/>
                </a:solidFill>
              </a:rPr>
              <a:t>TO</a:t>
            </a:r>
          </a:p>
          <a:p>
            <a:pPr algn="ctr"/>
            <a:r>
              <a:rPr lang="en-US" sz="5000" dirty="0" smtClean="0">
                <a:solidFill>
                  <a:schemeClr val="bg1"/>
                </a:solidFill>
              </a:rPr>
              <a:t>REMEMBER</a:t>
            </a:r>
            <a:endParaRPr lang="en-US" sz="50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withEffect">
                                  <p:stCondLst>
                                    <p:cond delay="0"/>
                                  </p:stCondLst>
                                  <p:childTnLst>
                                    <p:animEffect transition="out" filter="diamond(in)">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0" y="0"/>
            <a:ext cx="2558714" cy="523220"/>
          </a:xfrm>
          <a:prstGeom prst="rect">
            <a:avLst/>
          </a:prstGeom>
          <a:noFill/>
        </p:spPr>
        <p:txBody>
          <a:bodyPr wrap="none" rtlCol="0">
            <a:spAutoFit/>
          </a:bodyPr>
          <a:lstStyle/>
          <a:p>
            <a:r>
              <a:rPr lang="en-US" sz="2800" b="1" dirty="0" smtClean="0"/>
              <a:t>REFERENCES:</a:t>
            </a:r>
            <a:endParaRPr lang="en-US" sz="2800" b="1" dirty="0"/>
          </a:p>
        </p:txBody>
      </p:sp>
      <p:sp>
        <p:nvSpPr>
          <p:cNvPr id="3" name="Rectangle 2"/>
          <p:cNvSpPr/>
          <p:nvPr/>
        </p:nvSpPr>
        <p:spPr>
          <a:xfrm>
            <a:off x="0" y="3200400"/>
            <a:ext cx="8991600" cy="246221"/>
          </a:xfrm>
          <a:prstGeom prst="rect">
            <a:avLst/>
          </a:prstGeom>
        </p:spPr>
        <p:txBody>
          <a:bodyPr wrap="square">
            <a:spAutoFit/>
          </a:bodyPr>
          <a:lstStyle/>
          <a:p>
            <a:r>
              <a:rPr lang="en-US" sz="1000" dirty="0" smtClean="0"/>
              <a:t>Guyton, A. &amp; Hall, J.  (2006).  Blood Cells, Immunity, &amp; Blood Clotting.  Schmitt, W.   &amp; </a:t>
            </a:r>
            <a:r>
              <a:rPr lang="en-US" sz="1000" dirty="0" err="1" smtClean="0"/>
              <a:t>Gruliow</a:t>
            </a:r>
            <a:r>
              <a:rPr lang="en-US" sz="1000" dirty="0" smtClean="0"/>
              <a:t>, R.  Medical Physiology (11</a:t>
            </a:r>
            <a:r>
              <a:rPr lang="en-US" sz="1000" baseline="30000" dirty="0" smtClean="0"/>
              <a:t>th</a:t>
            </a:r>
            <a:r>
              <a:rPr lang="en-US" sz="1000" dirty="0" smtClean="0"/>
              <a:t> </a:t>
            </a:r>
            <a:r>
              <a:rPr lang="en-US" sz="1000" dirty="0" err="1" smtClean="0"/>
              <a:t>e.d</a:t>
            </a:r>
            <a:r>
              <a:rPr lang="en-US" sz="1000" dirty="0" smtClean="0"/>
              <a:t>.) pp. 439-450.  PA: Elsevier Inc</a:t>
            </a:r>
          </a:p>
        </p:txBody>
      </p:sp>
      <p:sp>
        <p:nvSpPr>
          <p:cNvPr id="5" name="Rectangle 4"/>
          <p:cNvSpPr/>
          <p:nvPr/>
        </p:nvSpPr>
        <p:spPr>
          <a:xfrm>
            <a:off x="0" y="2438400"/>
            <a:ext cx="9144000" cy="400110"/>
          </a:xfrm>
          <a:prstGeom prst="rect">
            <a:avLst/>
          </a:prstGeom>
        </p:spPr>
        <p:txBody>
          <a:bodyPr wrap="square">
            <a:spAutoFit/>
          </a:bodyPr>
          <a:lstStyle/>
          <a:p>
            <a:r>
              <a:rPr lang="en-US" sz="1000" dirty="0" err="1" smtClean="0"/>
              <a:t>DiSalvo</a:t>
            </a:r>
            <a:r>
              <a:rPr lang="en-US" sz="1000" dirty="0" smtClean="0"/>
              <a:t>, W., Joyce, M., Tyson, L., </a:t>
            </a:r>
            <a:r>
              <a:rPr lang="en-US" sz="1000" dirty="0" err="1" smtClean="0"/>
              <a:t>Culkin</a:t>
            </a:r>
            <a:r>
              <a:rPr lang="en-US" sz="1000" dirty="0" smtClean="0"/>
              <a:t>, A., &amp; Mackay, K.  (2008).   Putting Evidence Into Practice:  Evidence-Based 	Interventions  for Cancer-Related Dyspnea. 	</a:t>
            </a:r>
            <a:r>
              <a:rPr lang="en-US" sz="1000" i="1" dirty="0" smtClean="0"/>
              <a:t>Clinical Journal of Oncology Nursing.  12(2) pp. 341-352.</a:t>
            </a:r>
          </a:p>
        </p:txBody>
      </p:sp>
      <p:sp>
        <p:nvSpPr>
          <p:cNvPr id="7" name="Rectangle 6"/>
          <p:cNvSpPr/>
          <p:nvPr/>
        </p:nvSpPr>
        <p:spPr>
          <a:xfrm>
            <a:off x="0" y="3810000"/>
            <a:ext cx="9144000" cy="2739211"/>
          </a:xfrm>
          <a:prstGeom prst="rect">
            <a:avLst/>
          </a:prstGeom>
        </p:spPr>
        <p:txBody>
          <a:bodyPr wrap="square">
            <a:spAutoFit/>
          </a:bodyPr>
          <a:lstStyle/>
          <a:p>
            <a:r>
              <a:rPr lang="en-US" sz="1000" dirty="0" err="1" smtClean="0"/>
              <a:t>Jantarakupt</a:t>
            </a:r>
            <a:r>
              <a:rPr lang="en-US" sz="1000" dirty="0" smtClean="0"/>
              <a:t>, P. &amp; </a:t>
            </a:r>
            <a:r>
              <a:rPr lang="en-US" sz="1000" dirty="0" err="1" smtClean="0"/>
              <a:t>Porock</a:t>
            </a:r>
            <a:r>
              <a:rPr lang="en-US" sz="1000" dirty="0" smtClean="0"/>
              <a:t>, D.  (2005).  Dyspnea Management in Lung Cancer:  Applying the Evidence From Chronic 	Obstructive Pulmonary Disease.   Oncology 	Nursing Forum. 32(4), pp. 785-795</a:t>
            </a:r>
            <a:r>
              <a:rPr lang="en-US" sz="1400" dirty="0" smtClean="0"/>
              <a:t>.</a:t>
            </a:r>
          </a:p>
          <a:p>
            <a:endParaRPr lang="en-US" sz="1400" dirty="0" smtClean="0"/>
          </a:p>
          <a:p>
            <a:r>
              <a:rPr lang="en-US" sz="1000" dirty="0" smtClean="0"/>
              <a:t>Johnston, M. P. (2007).  Oncology Nursing.  In Langhorne, M., Fulton, J., &amp; Otto, S.  </a:t>
            </a:r>
            <a:r>
              <a:rPr lang="en-US" sz="1000" i="1" dirty="0" smtClean="0"/>
              <a:t>Pain</a:t>
            </a:r>
            <a:r>
              <a:rPr lang="en-US" sz="1000" dirty="0" smtClean="0"/>
              <a:t>.  (5</a:t>
            </a:r>
            <a:r>
              <a:rPr lang="en-US" sz="1000" baseline="30000" dirty="0" smtClean="0"/>
              <a:t>th</a:t>
            </a:r>
            <a:r>
              <a:rPr lang="en-US" sz="1000" dirty="0" smtClean="0"/>
              <a:t> </a:t>
            </a:r>
            <a:r>
              <a:rPr lang="en-US" sz="1000" dirty="0" err="1" smtClean="0"/>
              <a:t>e.d</a:t>
            </a:r>
            <a:r>
              <a:rPr lang="en-US" sz="1000" dirty="0" smtClean="0"/>
              <a:t>. pp. 680-693).  St. Louis:  Elsevier Saunders.</a:t>
            </a:r>
          </a:p>
          <a:p>
            <a:endParaRPr lang="en-US" sz="1400" dirty="0" smtClean="0"/>
          </a:p>
          <a:p>
            <a:r>
              <a:rPr lang="en-US" sz="1000" dirty="0" err="1" smtClean="0"/>
              <a:t>Kallet</a:t>
            </a:r>
            <a:r>
              <a:rPr lang="en-US" sz="1000" dirty="0" smtClean="0"/>
              <a:t>, R.  (2007).  The Role of Inhaled Opioids and </a:t>
            </a:r>
            <a:r>
              <a:rPr lang="en-US" sz="1000" dirty="0" err="1" smtClean="0"/>
              <a:t>Furosemide</a:t>
            </a:r>
            <a:r>
              <a:rPr lang="en-US" sz="1000" dirty="0" smtClean="0"/>
              <a:t> for the Treatment of Dyspnea.  </a:t>
            </a:r>
            <a:r>
              <a:rPr lang="en-US" sz="1000" i="1" dirty="0" smtClean="0"/>
              <a:t>Respiratory Care. </a:t>
            </a:r>
            <a:r>
              <a:rPr lang="en-US" sz="1000" dirty="0" smtClean="0"/>
              <a:t>52(7):  pp. 900-910.  </a:t>
            </a:r>
          </a:p>
          <a:p>
            <a:endParaRPr lang="en-US" sz="1000" dirty="0" smtClean="0"/>
          </a:p>
          <a:p>
            <a:r>
              <a:rPr lang="en-US" sz="1000" dirty="0" smtClean="0"/>
              <a:t>Nation Cancer Institute, Retrieved on March 31, 2o10 from, </a:t>
            </a:r>
            <a:r>
              <a:rPr lang="en-US" sz="1000" dirty="0" smtClean="0">
                <a:hlinkClick r:id="rId2"/>
              </a:rPr>
              <a:t>http://www.cancer.gov/newscenter/pressreleases/lungcancerlocus</a:t>
            </a:r>
            <a:endParaRPr lang="en-US" sz="1000" dirty="0" smtClean="0"/>
          </a:p>
          <a:p>
            <a:r>
              <a:rPr lang="en-US" sz="1000" dirty="0" smtClean="0"/>
              <a:t> </a:t>
            </a:r>
          </a:p>
          <a:p>
            <a:r>
              <a:rPr lang="en-US" sz="1000" dirty="0" smtClean="0"/>
              <a:t>National Comprehensive Cancer Network Practice Guidelines, </a:t>
            </a:r>
            <a:r>
              <a:rPr lang="en-US" sz="1000" i="1" dirty="0" smtClean="0"/>
              <a:t>Palliative Care</a:t>
            </a:r>
            <a:r>
              <a:rPr lang="en-US" sz="1000" dirty="0" smtClean="0"/>
              <a:t>, Version 1, 2010.  Retrieved on April 22, 2010 from </a:t>
            </a:r>
            <a:r>
              <a:rPr lang="en-US" sz="1000" u="sng" dirty="0" smtClean="0">
                <a:hlinkClick r:id="rId3" action="ppaction://hlinkfile"/>
              </a:rPr>
              <a:t>http://www.nccn.org</a:t>
            </a:r>
            <a:endParaRPr lang="en-US" sz="1000" dirty="0" smtClean="0"/>
          </a:p>
          <a:p>
            <a:endParaRPr lang="en-US" sz="1000" dirty="0" smtClean="0"/>
          </a:p>
          <a:p>
            <a:r>
              <a:rPr lang="en-US" sz="1000" dirty="0" smtClean="0"/>
              <a:t>Oncology Nursing Society, 2003.  Retrieved on March 31, 2010 from, </a:t>
            </a:r>
            <a:r>
              <a:rPr lang="en-US" sz="1000" dirty="0" smtClean="0">
                <a:hlinkClick r:id="rId4"/>
              </a:rPr>
              <a:t>http://www.ons.org/Research/NursingSensitive/</a:t>
            </a:r>
            <a:endParaRPr lang="en-US" sz="1000" dirty="0" smtClean="0"/>
          </a:p>
          <a:p>
            <a:endParaRPr lang="en-US" sz="1000" dirty="0" smtClean="0"/>
          </a:p>
          <a:p>
            <a:r>
              <a:rPr lang="en-US" sz="1000" dirty="0" smtClean="0"/>
              <a:t>Oncology Nursing Society, 2008.  Putting Evidence into Practice.  Retrieved on April 2, 2010 from, </a:t>
            </a:r>
            <a:r>
              <a:rPr lang="en-US" sz="1000" dirty="0" smtClean="0">
                <a:hlinkClick r:id="rId5"/>
              </a:rPr>
              <a:t>http://www.ons.org/Research/PEP</a:t>
            </a:r>
            <a:endParaRPr lang="en-US" sz="1000" dirty="0" smtClean="0"/>
          </a:p>
          <a:p>
            <a:endParaRPr lang="en-US" sz="1000" dirty="0" smtClean="0"/>
          </a:p>
          <a:p>
            <a:endParaRPr lang="en-US" sz="1000" dirty="0" smtClean="0"/>
          </a:p>
        </p:txBody>
      </p:sp>
      <p:sp>
        <p:nvSpPr>
          <p:cNvPr id="10" name="TextBox 9"/>
          <p:cNvSpPr txBox="1"/>
          <p:nvPr/>
        </p:nvSpPr>
        <p:spPr>
          <a:xfrm>
            <a:off x="0" y="2057400"/>
            <a:ext cx="9144000" cy="400110"/>
          </a:xfrm>
          <a:prstGeom prst="rect">
            <a:avLst/>
          </a:prstGeom>
          <a:noFill/>
        </p:spPr>
        <p:txBody>
          <a:bodyPr wrap="square" rtlCol="0">
            <a:spAutoFit/>
          </a:bodyPr>
          <a:lstStyle/>
          <a:p>
            <a:r>
              <a:rPr lang="en-US" sz="1000" dirty="0" smtClean="0"/>
              <a:t>Crowley, M.  (2005).  Core Curriculum for Oncology Nursing.  In </a:t>
            </a:r>
            <a:r>
              <a:rPr lang="en-US" sz="1000" dirty="0" err="1" smtClean="0"/>
              <a:t>Itano</a:t>
            </a:r>
            <a:r>
              <a:rPr lang="en-US" sz="1000" dirty="0" smtClean="0"/>
              <a:t>, J. &amp; </a:t>
            </a:r>
            <a:r>
              <a:rPr lang="en-US" sz="1000" dirty="0" err="1" smtClean="0"/>
              <a:t>Taoka</a:t>
            </a:r>
            <a:r>
              <a:rPr lang="en-US" sz="1000" dirty="0" smtClean="0"/>
              <a:t>, K (Eds.), </a:t>
            </a:r>
            <a:r>
              <a:rPr lang="en-US" sz="1000" i="1" dirty="0" smtClean="0"/>
              <a:t>Supportive Care:  Dying 	and Death.</a:t>
            </a:r>
            <a:r>
              <a:rPr lang="en-US" sz="1000" dirty="0" smtClean="0"/>
              <a:t> (4</a:t>
            </a:r>
            <a:r>
              <a:rPr lang="en-US" sz="1000" baseline="30000" dirty="0" smtClean="0"/>
              <a:t>th</a:t>
            </a:r>
            <a:r>
              <a:rPr lang="en-US" sz="1000" dirty="0" smtClean="0"/>
              <a:t> ed., pp. 102-126) St. Louis: 	Elsevier Saunders</a:t>
            </a:r>
            <a:endParaRPr lang="en-US" sz="1000" dirty="0"/>
          </a:p>
        </p:txBody>
      </p:sp>
      <p:sp>
        <p:nvSpPr>
          <p:cNvPr id="8" name="Rectangle 7"/>
          <p:cNvSpPr/>
          <p:nvPr/>
        </p:nvSpPr>
        <p:spPr>
          <a:xfrm>
            <a:off x="0" y="609601"/>
            <a:ext cx="9144000" cy="1908215"/>
          </a:xfrm>
          <a:prstGeom prst="rect">
            <a:avLst/>
          </a:prstGeom>
        </p:spPr>
        <p:txBody>
          <a:bodyPr wrap="square">
            <a:spAutoFit/>
          </a:bodyPr>
          <a:lstStyle/>
          <a:p>
            <a:r>
              <a:rPr lang="en-US" sz="1000" dirty="0" err="1" smtClean="0"/>
              <a:t>About.Com</a:t>
            </a:r>
            <a:r>
              <a:rPr lang="en-US" sz="1000" dirty="0" smtClean="0"/>
              <a:t>.  (2010).  Smoking Cessation.  Retrieved April 5, 2010 from, </a:t>
            </a:r>
            <a:r>
              <a:rPr lang="en-US" sz="1000" dirty="0" smtClean="0">
                <a:hlinkClick r:id="rId6"/>
              </a:rPr>
              <a:t>http://quitsmoking.about.com/cs/nicotinepatch/g/carcinogen.htm</a:t>
            </a:r>
            <a:endParaRPr lang="en-US" sz="1000" dirty="0" smtClean="0"/>
          </a:p>
          <a:p>
            <a:endParaRPr lang="en-US" sz="1000" dirty="0" smtClean="0"/>
          </a:p>
          <a:p>
            <a:r>
              <a:rPr lang="en-US" sz="1000" dirty="0" smtClean="0"/>
              <a:t>American Cancer Society.  (2007).  Retrieved February 23, 2010 from, </a:t>
            </a:r>
            <a:r>
              <a:rPr lang="en-US" sz="1000" dirty="0" smtClean="0">
                <a:hlinkClick r:id="rId7"/>
              </a:rPr>
              <a:t>http://www.cancer.org/downloads/PRO/LungCancer.pdf</a:t>
            </a:r>
            <a:endParaRPr lang="en-US" sz="1000" dirty="0" smtClean="0"/>
          </a:p>
          <a:p>
            <a:endParaRPr lang="en-US" sz="1000" dirty="0" smtClean="0"/>
          </a:p>
          <a:p>
            <a:r>
              <a:rPr lang="en-US" sz="1000" dirty="0" smtClean="0"/>
              <a:t>American Thoracic Society.  (1998).  </a:t>
            </a:r>
            <a:r>
              <a:rPr lang="en-US" sz="1000" dirty="0" err="1" smtClean="0"/>
              <a:t>Dysnpea</a:t>
            </a:r>
            <a:r>
              <a:rPr lang="en-US" sz="1000" dirty="0" smtClean="0"/>
              <a:t>: Mechanisms, Assessment, &amp; Management. A Consensus Statement.  </a:t>
            </a:r>
            <a:r>
              <a:rPr lang="en-US" sz="1000" i="1" dirty="0" smtClean="0"/>
              <a:t>American Journal of Respiratory and Critical 	Care Medicine.  (</a:t>
            </a:r>
            <a:r>
              <a:rPr lang="en-US" sz="1000" dirty="0" smtClean="0"/>
              <a:t>159) pp 321-340.</a:t>
            </a:r>
          </a:p>
          <a:p>
            <a:endParaRPr lang="en-US" sz="1000" dirty="0" smtClean="0"/>
          </a:p>
          <a:p>
            <a:r>
              <a:rPr lang="en-US" sz="1000" dirty="0" err="1" smtClean="0"/>
              <a:t>Andry</a:t>
            </a:r>
            <a:r>
              <a:rPr lang="en-US" sz="1000" dirty="0" smtClean="0"/>
              <a:t>, J.  (2008).  Palliative Practices From A-Z for the Bedside Clinician.  In </a:t>
            </a:r>
            <a:r>
              <a:rPr lang="en-US" sz="1000" dirty="0" err="1" smtClean="0"/>
              <a:t>Esper</a:t>
            </a:r>
            <a:r>
              <a:rPr lang="en-US" sz="1000" dirty="0" smtClean="0"/>
              <a:t>, P. &amp; </a:t>
            </a:r>
            <a:r>
              <a:rPr lang="en-US" sz="1000" dirty="0" err="1" smtClean="0"/>
              <a:t>Kuebler</a:t>
            </a:r>
            <a:r>
              <a:rPr lang="en-US" sz="1000" dirty="0" smtClean="0"/>
              <a:t>, K. (Eds.).  </a:t>
            </a:r>
            <a:r>
              <a:rPr lang="en-US" sz="1000" i="1" dirty="0" smtClean="0"/>
              <a:t>Dyspnea. </a:t>
            </a:r>
            <a:r>
              <a:rPr lang="en-US" sz="1000" dirty="0" smtClean="0"/>
              <a:t>(2</a:t>
            </a:r>
            <a:r>
              <a:rPr lang="en-US" sz="1000" baseline="30000" dirty="0" smtClean="0"/>
              <a:t>nd</a:t>
            </a:r>
            <a:r>
              <a:rPr lang="en-US" sz="1000" dirty="0" smtClean="0"/>
              <a:t> ed., pp. 117-122).  ONS Publishing 	Division, PA:  Pittsburgh.  </a:t>
            </a:r>
          </a:p>
          <a:p>
            <a:endParaRPr lang="en-US" sz="1400" dirty="0" smtClean="0"/>
          </a:p>
          <a:p>
            <a:endParaRPr lang="en-US" sz="1400" dirty="0" smtClean="0"/>
          </a:p>
        </p:txBody>
      </p:sp>
      <p:sp>
        <p:nvSpPr>
          <p:cNvPr id="9" name="TextBox 8"/>
          <p:cNvSpPr txBox="1"/>
          <p:nvPr/>
        </p:nvSpPr>
        <p:spPr>
          <a:xfrm>
            <a:off x="0" y="3505200"/>
            <a:ext cx="9144000" cy="246221"/>
          </a:xfrm>
          <a:prstGeom prst="rect">
            <a:avLst/>
          </a:prstGeom>
          <a:noFill/>
        </p:spPr>
        <p:txBody>
          <a:bodyPr wrap="square" rtlCol="0">
            <a:spAutoFit/>
          </a:bodyPr>
          <a:lstStyle/>
          <a:p>
            <a:r>
              <a:rPr lang="en-US" sz="1000" dirty="0" smtClean="0"/>
              <a:t>Hoffman, A. &amp; Gift, A. (2007).   Oncology Nursing.  In Langhorne, M., Fulton, J., &amp; Otto, S.  </a:t>
            </a:r>
            <a:r>
              <a:rPr lang="en-US" sz="1000" i="1" dirty="0" smtClean="0"/>
              <a:t>Lung Cancer</a:t>
            </a:r>
            <a:r>
              <a:rPr lang="en-US" sz="1000" dirty="0" smtClean="0"/>
              <a:t>.  (5</a:t>
            </a:r>
            <a:r>
              <a:rPr lang="en-US" sz="1000" baseline="30000" dirty="0" smtClean="0"/>
              <a:t>th</a:t>
            </a:r>
            <a:r>
              <a:rPr lang="en-US" sz="1000" dirty="0" smtClean="0"/>
              <a:t> </a:t>
            </a:r>
            <a:r>
              <a:rPr lang="en-US" sz="1000" dirty="0" err="1" smtClean="0"/>
              <a:t>e.d</a:t>
            </a:r>
            <a:r>
              <a:rPr lang="en-US" sz="1000" dirty="0" smtClean="0"/>
              <a:t>., pp. 258- 274). St. Louis:  Elsevier Saunders. </a:t>
            </a:r>
            <a:endParaRPr lang="en-US" sz="1000" dirty="0"/>
          </a:p>
        </p:txBody>
      </p:sp>
      <p:sp>
        <p:nvSpPr>
          <p:cNvPr id="11" name="TextBox 10"/>
          <p:cNvSpPr txBox="1"/>
          <p:nvPr/>
        </p:nvSpPr>
        <p:spPr>
          <a:xfrm>
            <a:off x="0" y="2819400"/>
            <a:ext cx="7478329" cy="246221"/>
          </a:xfrm>
          <a:prstGeom prst="rect">
            <a:avLst/>
          </a:prstGeom>
          <a:noFill/>
        </p:spPr>
        <p:txBody>
          <a:bodyPr wrap="none" rtlCol="0">
            <a:spAutoFit/>
          </a:bodyPr>
          <a:lstStyle/>
          <a:p>
            <a:r>
              <a:rPr lang="en-US" sz="1000" dirty="0" err="1" smtClean="0"/>
              <a:t>Franceschi</a:t>
            </a:r>
            <a:r>
              <a:rPr lang="en-US" sz="1000" dirty="0" smtClean="0"/>
              <a:t>, C. &amp; </a:t>
            </a:r>
            <a:r>
              <a:rPr lang="en-US" sz="1000" dirty="0" err="1" smtClean="0"/>
              <a:t>Bonafe</a:t>
            </a:r>
            <a:r>
              <a:rPr lang="en-US" sz="1000" dirty="0" smtClean="0"/>
              <a:t>, M.  (2003).  Centenarians as a model for healthy aging.  </a:t>
            </a:r>
            <a:r>
              <a:rPr lang="en-US" sz="1000" i="1" dirty="0" smtClean="0"/>
              <a:t>Biochemical Society Transactions.</a:t>
            </a:r>
            <a:r>
              <a:rPr lang="en-US" sz="1000" dirty="0" smtClean="0"/>
              <a:t> 31(2)  pp:  457-461.</a:t>
            </a:r>
            <a:endParaRPr lang="en-US" sz="1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1"/>
            <a:ext cx="9144000" cy="1692771"/>
          </a:xfrm>
          <a:prstGeom prst="rect">
            <a:avLst/>
          </a:prstGeom>
          <a:noFill/>
        </p:spPr>
        <p:txBody>
          <a:bodyPr wrap="square" rtlCol="0">
            <a:spAutoFit/>
          </a:bodyPr>
          <a:lstStyle/>
          <a:p>
            <a:endParaRPr lang="en-US" sz="1400" dirty="0" smtClean="0"/>
          </a:p>
          <a:p>
            <a:r>
              <a:rPr lang="en-US" sz="1000" dirty="0" err="1" smtClean="0"/>
              <a:t>Polovich</a:t>
            </a:r>
            <a:r>
              <a:rPr lang="en-US" sz="1000" dirty="0" smtClean="0"/>
              <a:t>, M., </a:t>
            </a:r>
            <a:r>
              <a:rPr lang="en-US" sz="1000" dirty="0" err="1" smtClean="0"/>
              <a:t>Whitford</a:t>
            </a:r>
            <a:r>
              <a:rPr lang="en-US" sz="1000" dirty="0" smtClean="0"/>
              <a:t>, J., &amp; Olsen, M.  (2009).  Chemotherapy and Biotherapy Guidelines and Recommendations 	for Practice.  Oncology Nursing Society, pp. 	234-244.  </a:t>
            </a:r>
          </a:p>
          <a:p>
            <a:endParaRPr lang="en-US" sz="1000" dirty="0" smtClean="0"/>
          </a:p>
          <a:p>
            <a:r>
              <a:rPr lang="en-US" sz="1000" dirty="0" smtClean="0"/>
              <a:t>Stedman’s Medical Dictionary for the Health Professions and Nursing.  (2005).  (5</a:t>
            </a:r>
            <a:r>
              <a:rPr lang="en-US" sz="1000" baseline="30000" dirty="0" smtClean="0"/>
              <a:t>th</a:t>
            </a:r>
            <a:r>
              <a:rPr lang="en-US" sz="1000" dirty="0" smtClean="0"/>
              <a:t> </a:t>
            </a:r>
            <a:r>
              <a:rPr lang="en-US" sz="1000" dirty="0" err="1" smtClean="0"/>
              <a:t>e.d</a:t>
            </a:r>
            <a:r>
              <a:rPr lang="en-US" sz="1000" dirty="0" smtClean="0"/>
              <a:t>.)  Baltimore, MD:  Lippincott Williams &amp; Wilkins.</a:t>
            </a:r>
          </a:p>
          <a:p>
            <a:endParaRPr lang="en-US" sz="1000" dirty="0" smtClean="0"/>
          </a:p>
          <a:p>
            <a:endParaRPr lang="en-US" sz="1000" dirty="0" smtClean="0"/>
          </a:p>
          <a:p>
            <a:r>
              <a:rPr lang="en-US" sz="1000" i="1" dirty="0" smtClean="0"/>
              <a:t>Tyson, L.  (2006).  </a:t>
            </a:r>
            <a:r>
              <a:rPr lang="en-US" sz="1000" dirty="0" smtClean="0"/>
              <a:t>Dyspnea.  Clinical Manual for the Oncology Advanced Practice Nurse.  Sorrell-Camp, D. &amp; Hawkins, R.  (23) pp. 153-158.  </a:t>
            </a:r>
          </a:p>
          <a:p>
            <a:endParaRPr lang="en-US" sz="1000" dirty="0" smtClean="0"/>
          </a:p>
          <a:p>
            <a:r>
              <a:rPr lang="en-US" sz="1000" dirty="0" smtClean="0"/>
              <a:t>Wickham, R.  (2002).  Dyspnea: Recognizing and managing an invisible problem.  </a:t>
            </a:r>
            <a:r>
              <a:rPr lang="en-US" sz="1000" i="1" dirty="0" smtClean="0"/>
              <a:t>Oncology Nursing Forum, </a:t>
            </a:r>
            <a:r>
              <a:rPr lang="en-US" sz="1000" dirty="0" smtClean="0"/>
              <a:t>29, 925-933.</a:t>
            </a:r>
          </a:p>
        </p:txBody>
      </p:sp>
      <p:sp>
        <p:nvSpPr>
          <p:cNvPr id="3" name="Rectangle 2"/>
          <p:cNvSpPr/>
          <p:nvPr/>
        </p:nvSpPr>
        <p:spPr>
          <a:xfrm>
            <a:off x="0" y="1828800"/>
            <a:ext cx="9144000" cy="246221"/>
          </a:xfrm>
          <a:prstGeom prst="rect">
            <a:avLst/>
          </a:prstGeom>
        </p:spPr>
        <p:txBody>
          <a:bodyPr wrap="square">
            <a:spAutoFit/>
          </a:bodyPr>
          <a:lstStyle/>
          <a:p>
            <a:r>
              <a:rPr lang="en-US" sz="1000" dirty="0" err="1" smtClean="0"/>
              <a:t>Zerwekh</a:t>
            </a:r>
            <a:r>
              <a:rPr lang="en-US" sz="1000" dirty="0" smtClean="0"/>
              <a:t>, J. &amp; </a:t>
            </a:r>
            <a:r>
              <a:rPr lang="en-US" sz="1000" dirty="0" err="1" smtClean="0"/>
              <a:t>Claborn</a:t>
            </a:r>
            <a:r>
              <a:rPr lang="en-US" sz="1000" dirty="0" smtClean="0"/>
              <a:t>, J. (2006).  Illustrated Study Guide for the NCLEX-RN Exam. Respiratory System, pp. 281-316.  MO: Elsevier Mosby.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458200" cy="3847207"/>
          </a:xfrm>
          <a:prstGeom prst="rect">
            <a:avLst/>
          </a:prstGeom>
          <a:noFill/>
        </p:spPr>
        <p:txBody>
          <a:bodyPr wrap="square" rtlCol="0">
            <a:spAutoFit/>
          </a:bodyPr>
          <a:lstStyle/>
          <a:p>
            <a:r>
              <a:rPr lang="en-US" sz="3600" b="1" u="sng" dirty="0" smtClean="0">
                <a:solidFill>
                  <a:schemeClr val="bg1"/>
                </a:solidFill>
              </a:rPr>
              <a:t>Physiology of </a:t>
            </a:r>
            <a:r>
              <a:rPr lang="en-US" sz="4400" b="1" u="sng" dirty="0" smtClean="0">
                <a:solidFill>
                  <a:schemeClr val="bg1"/>
                </a:solidFill>
              </a:rPr>
              <a:t>Normal Breathing</a:t>
            </a:r>
            <a:r>
              <a:rPr lang="en-US" sz="3600" b="1" dirty="0" smtClean="0">
                <a:solidFill>
                  <a:schemeClr val="bg1"/>
                </a:solidFill>
              </a:rPr>
              <a:t>:</a:t>
            </a:r>
          </a:p>
          <a:p>
            <a:endParaRPr lang="en-US" sz="2000" dirty="0" smtClean="0">
              <a:solidFill>
                <a:schemeClr val="bg1"/>
              </a:solidFill>
            </a:endParaRPr>
          </a:p>
          <a:p>
            <a:pPr>
              <a:buFontTx/>
              <a:buChar char="-"/>
            </a:pPr>
            <a:r>
              <a:rPr lang="en-US" sz="2000" dirty="0" smtClean="0">
                <a:solidFill>
                  <a:schemeClr val="bg1"/>
                </a:solidFill>
              </a:rPr>
              <a:t>Automatic, quiet</a:t>
            </a:r>
          </a:p>
          <a:p>
            <a:endParaRPr lang="en-US" sz="2000" dirty="0" smtClean="0">
              <a:solidFill>
                <a:schemeClr val="bg1"/>
              </a:solidFill>
            </a:endParaRPr>
          </a:p>
          <a:p>
            <a:pPr>
              <a:buFontTx/>
              <a:buChar char="-"/>
            </a:pPr>
            <a:r>
              <a:rPr lang="en-US" sz="2000" dirty="0" smtClean="0">
                <a:solidFill>
                  <a:schemeClr val="bg1"/>
                </a:solidFill>
              </a:rPr>
              <a:t> Movement that control ventilation are integrated by neurons located in:</a:t>
            </a:r>
          </a:p>
          <a:p>
            <a:pPr lvl="1">
              <a:buFontTx/>
              <a:buChar char="-"/>
            </a:pPr>
            <a:r>
              <a:rPr lang="en-US" sz="2000" dirty="0" smtClean="0">
                <a:solidFill>
                  <a:schemeClr val="bg1"/>
                </a:solidFill>
              </a:rPr>
              <a:t> Medulla &amp; Pons (Respiratory Center)</a:t>
            </a:r>
          </a:p>
          <a:p>
            <a:pPr lvl="1" algn="ctr"/>
            <a:endParaRPr lang="en-US" sz="2200" b="1" dirty="0" smtClean="0">
              <a:solidFill>
                <a:schemeClr val="bg1"/>
              </a:solidFill>
            </a:endParaRPr>
          </a:p>
          <a:p>
            <a:pPr lvl="1" algn="ctr"/>
            <a:r>
              <a:rPr lang="en-US" sz="2200" b="1" dirty="0" smtClean="0">
                <a:solidFill>
                  <a:schemeClr val="bg1"/>
                </a:solidFill>
              </a:rPr>
              <a:t>GOAL of Breathing: </a:t>
            </a:r>
            <a:r>
              <a:rPr lang="en-US" sz="2000" dirty="0" smtClean="0">
                <a:solidFill>
                  <a:schemeClr val="bg1"/>
                </a:solidFill>
              </a:rPr>
              <a:t>Oxygenation of  the blood and removal of Carbon  dioxide.</a:t>
            </a:r>
          </a:p>
          <a:p>
            <a:endParaRPr lang="en-US" dirty="0" smtClean="0"/>
          </a:p>
          <a:p>
            <a:endParaRPr lang="en-US" dirty="0"/>
          </a:p>
        </p:txBody>
      </p:sp>
      <p:pic>
        <p:nvPicPr>
          <p:cNvPr id="3074" name="Picture 2" descr="C:\Documents and Settings\cindy stegman\Temporary Internet Files\Content.IE5\HIO2JD1E\MCj02871050000[1].wmf"/>
          <p:cNvPicPr>
            <a:picLocks noChangeAspect="1" noChangeArrowheads="1"/>
          </p:cNvPicPr>
          <p:nvPr/>
        </p:nvPicPr>
        <p:blipFill>
          <a:blip r:embed="rId3" cstate="print"/>
          <a:srcRect/>
          <a:stretch>
            <a:fillRect/>
          </a:stretch>
        </p:blipFill>
        <p:spPr bwMode="auto">
          <a:xfrm>
            <a:off x="6477000" y="3124200"/>
            <a:ext cx="1825782" cy="2141145"/>
          </a:xfrm>
          <a:prstGeom prst="rect">
            <a:avLst/>
          </a:prstGeom>
          <a:noFill/>
        </p:spPr>
      </p:pic>
      <p:pic>
        <p:nvPicPr>
          <p:cNvPr id="3076" name="Picture 4" descr="C:\Documents and Settings\cindy stegman\Temporary Internet Files\Content.IE5\MTDA19CS\MCBD05199_0000[1].wmf"/>
          <p:cNvPicPr>
            <a:picLocks noChangeAspect="1" noChangeArrowheads="1"/>
          </p:cNvPicPr>
          <p:nvPr/>
        </p:nvPicPr>
        <p:blipFill>
          <a:blip r:embed="rId4" cstate="print"/>
          <a:srcRect/>
          <a:stretch>
            <a:fillRect/>
          </a:stretch>
        </p:blipFill>
        <p:spPr bwMode="auto">
          <a:xfrm>
            <a:off x="152400" y="3505200"/>
            <a:ext cx="2149403" cy="1828800"/>
          </a:xfrm>
          <a:prstGeom prst="rect">
            <a:avLst/>
          </a:prstGeom>
          <a:noFill/>
        </p:spPr>
      </p:pic>
      <p:pic>
        <p:nvPicPr>
          <p:cNvPr id="3077" name="Picture 5" descr="C:\Documents and Settings\cindy stegman\Temporary Internet Files\Content.IE5\Z64P719X\MCHM00354_0000[1].wmf"/>
          <p:cNvPicPr>
            <a:picLocks noChangeAspect="1" noChangeArrowheads="1"/>
          </p:cNvPicPr>
          <p:nvPr/>
        </p:nvPicPr>
        <p:blipFill>
          <a:blip r:embed="rId5" cstate="print"/>
          <a:srcRect/>
          <a:stretch>
            <a:fillRect/>
          </a:stretch>
        </p:blipFill>
        <p:spPr bwMode="auto">
          <a:xfrm>
            <a:off x="4038600" y="3352800"/>
            <a:ext cx="572443" cy="2819400"/>
          </a:xfrm>
          <a:prstGeom prst="rect">
            <a:avLst/>
          </a:prstGeom>
          <a:noFill/>
        </p:spPr>
      </p:pic>
      <p:sp>
        <p:nvSpPr>
          <p:cNvPr id="17" name="Rectangle 16">
            <a:hlinkClick r:id="rId6" action="ppaction://hlinksldjump" tooltip="Medulla and Pons control breathing patterns and is alerted to increase workload when stimulated by certain receptors in the body (Jantarakupt &amp; Porock, 2005)"/>
          </p:cNvPr>
          <p:cNvSpPr/>
          <p:nvPr/>
        </p:nvSpPr>
        <p:spPr>
          <a:xfrm>
            <a:off x="0" y="3505200"/>
            <a:ext cx="2743200" cy="1905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29000" y="2743200"/>
            <a:ext cx="1752600" cy="335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6" action="ppaction://hlinksldjump" tooltip="Nerve impulses sent from the respiratory center to signal the diaphragm, intercostal muscle, and accessory muscles to expand and retract."/>
          </p:cNvPr>
          <p:cNvSpPr/>
          <p:nvPr/>
        </p:nvSpPr>
        <p:spPr>
          <a:xfrm>
            <a:off x="6324600" y="3124200"/>
            <a:ext cx="2209800" cy="2514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6" action="ppaction://hlinksldjump" tooltip="Nerve signals are sent through the spinal cord to regulate breathing"/>
          </p:cNvPr>
          <p:cNvSpPr/>
          <p:nvPr/>
        </p:nvSpPr>
        <p:spPr>
          <a:xfrm>
            <a:off x="3581400" y="3429000"/>
            <a:ext cx="1524000" cy="3124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5334000"/>
            <a:ext cx="2678234" cy="369332"/>
          </a:xfrm>
          <a:prstGeom prst="rect">
            <a:avLst/>
          </a:prstGeom>
          <a:noFill/>
        </p:spPr>
        <p:txBody>
          <a:bodyPr wrap="none" rtlCol="0">
            <a:spAutoFit/>
          </a:bodyPr>
          <a:lstStyle/>
          <a:p>
            <a:r>
              <a:rPr lang="en-US" dirty="0" smtClean="0">
                <a:solidFill>
                  <a:schemeClr val="bg1"/>
                </a:solidFill>
              </a:rPr>
              <a:t>Scroll across each picture</a:t>
            </a:r>
            <a:endParaRPr lang="en-US" dirty="0">
              <a:solidFill>
                <a:schemeClr val="bg1"/>
              </a:solidFill>
            </a:endParaRPr>
          </a:p>
        </p:txBody>
      </p:sp>
      <p:sp>
        <p:nvSpPr>
          <p:cNvPr id="13" name="Left-Right Arrow 12"/>
          <p:cNvSpPr/>
          <p:nvPr/>
        </p:nvSpPr>
        <p:spPr>
          <a:xfrm>
            <a:off x="2362200" y="3886200"/>
            <a:ext cx="16002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4724400" y="3886200"/>
            <a:ext cx="16002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6019800"/>
            <a:ext cx="939681" cy="261610"/>
          </a:xfrm>
          <a:prstGeom prst="rect">
            <a:avLst/>
          </a:prstGeom>
          <a:noFill/>
        </p:spPr>
        <p:txBody>
          <a:bodyPr wrap="none" rtlCol="0">
            <a:spAutoFit/>
          </a:bodyPr>
          <a:lstStyle/>
          <a:p>
            <a:r>
              <a:rPr lang="en-US" sz="1100" dirty="0" err="1" smtClean="0">
                <a:solidFill>
                  <a:schemeClr val="bg1"/>
                </a:solidFill>
              </a:rPr>
              <a:t>Porth</a:t>
            </a:r>
            <a:r>
              <a:rPr lang="en-US" sz="1100" dirty="0" smtClean="0">
                <a:solidFill>
                  <a:schemeClr val="bg1"/>
                </a:solidFill>
              </a:rPr>
              <a:t>, 2005</a:t>
            </a:r>
            <a:r>
              <a:rPr lang="en-US" sz="1100" dirty="0" smtClean="0"/>
              <a:t>)</a:t>
            </a:r>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26620" cy="4154984"/>
          </a:xfrm>
          <a:prstGeom prst="rect">
            <a:avLst/>
          </a:prstGeom>
          <a:noFill/>
        </p:spPr>
        <p:txBody>
          <a:bodyPr wrap="none" rtlCol="0">
            <a:spAutoFit/>
          </a:bodyPr>
          <a:lstStyle/>
          <a:p>
            <a:pPr algn="ctr"/>
            <a:r>
              <a:rPr lang="en-US" sz="6600" dirty="0" smtClean="0">
                <a:solidFill>
                  <a:schemeClr val="bg1"/>
                </a:solidFill>
              </a:rPr>
              <a:t>What </a:t>
            </a:r>
            <a:r>
              <a:rPr lang="en-US" sz="6600" b="1" u="sng" dirty="0" smtClean="0">
                <a:solidFill>
                  <a:schemeClr val="bg1"/>
                </a:solidFill>
              </a:rPr>
              <a:t>Stimulates</a:t>
            </a:r>
            <a:r>
              <a:rPr lang="en-US" sz="6600" dirty="0" smtClean="0">
                <a:solidFill>
                  <a:schemeClr val="bg1"/>
                </a:solidFill>
              </a:rPr>
              <a:t> your </a:t>
            </a:r>
          </a:p>
          <a:p>
            <a:pPr algn="ctr"/>
            <a:r>
              <a:rPr lang="en-US" sz="6600" dirty="0" smtClean="0">
                <a:solidFill>
                  <a:schemeClr val="bg1"/>
                </a:solidFill>
              </a:rPr>
              <a:t>respiratory </a:t>
            </a:r>
          </a:p>
          <a:p>
            <a:pPr algn="ctr"/>
            <a:r>
              <a:rPr lang="en-US" sz="6600" dirty="0" smtClean="0">
                <a:solidFill>
                  <a:schemeClr val="bg1"/>
                </a:solidFill>
              </a:rPr>
              <a:t>system to increase </a:t>
            </a:r>
          </a:p>
          <a:p>
            <a:pPr algn="ctr"/>
            <a:r>
              <a:rPr lang="en-US" sz="6600" dirty="0" smtClean="0">
                <a:solidFill>
                  <a:schemeClr val="bg1"/>
                </a:solidFill>
              </a:rPr>
              <a:t>breathing?</a:t>
            </a:r>
          </a:p>
        </p:txBody>
      </p:sp>
      <p:sp>
        <p:nvSpPr>
          <p:cNvPr id="4" name="7-Point Star 3"/>
          <p:cNvSpPr/>
          <p:nvPr/>
        </p:nvSpPr>
        <p:spPr>
          <a:xfrm>
            <a:off x="2667000" y="4267200"/>
            <a:ext cx="3657600" cy="1981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Receptors</a:t>
            </a:r>
            <a:endParaRPr lang="en-US" sz="3000" dirty="0"/>
          </a:p>
        </p:txBody>
      </p:sp>
      <p:sp>
        <p:nvSpPr>
          <p:cNvPr id="5" name="TextBox 4"/>
          <p:cNvSpPr txBox="1"/>
          <p:nvPr/>
        </p:nvSpPr>
        <p:spPr>
          <a:xfrm>
            <a:off x="498397" y="5105400"/>
            <a:ext cx="1731884" cy="646331"/>
          </a:xfrm>
          <a:prstGeom prst="rect">
            <a:avLst/>
          </a:prstGeom>
          <a:noFill/>
        </p:spPr>
        <p:txBody>
          <a:bodyPr wrap="none" rtlCol="0">
            <a:spAutoFit/>
          </a:bodyPr>
          <a:lstStyle/>
          <a:p>
            <a:pPr algn="ctr"/>
            <a:r>
              <a:rPr lang="en-US" i="1" dirty="0" smtClean="0">
                <a:solidFill>
                  <a:schemeClr val="bg1"/>
                </a:solidFill>
              </a:rPr>
              <a:t>Click on star to </a:t>
            </a:r>
          </a:p>
          <a:p>
            <a:pPr algn="ctr"/>
            <a:r>
              <a:rPr lang="en-US" i="1" dirty="0" smtClean="0">
                <a:solidFill>
                  <a:schemeClr val="bg1"/>
                </a:solidFill>
              </a:rPr>
              <a:t>receive 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063198"/>
          </a:xfrm>
          <a:prstGeom prst="rect">
            <a:avLst/>
          </a:prstGeom>
          <a:noFill/>
        </p:spPr>
        <p:txBody>
          <a:bodyPr wrap="square" rtlCol="0">
            <a:spAutoFit/>
          </a:bodyPr>
          <a:lstStyle/>
          <a:p>
            <a:pPr marL="342900" indent="-342900">
              <a:buAutoNum type="arabicParenR"/>
            </a:pPr>
            <a:r>
              <a:rPr lang="en-US" sz="4400" b="1" dirty="0" err="1" smtClean="0">
                <a:solidFill>
                  <a:schemeClr val="bg1"/>
                </a:solidFill>
              </a:rPr>
              <a:t>Chemoreceptors</a:t>
            </a:r>
            <a:r>
              <a:rPr lang="en-US" sz="4400" b="1" dirty="0" smtClean="0">
                <a:solidFill>
                  <a:schemeClr val="bg1"/>
                </a:solidFill>
              </a:rPr>
              <a:t> </a:t>
            </a:r>
          </a:p>
          <a:p>
            <a:pPr marL="342900" indent="-342900"/>
            <a:r>
              <a:rPr lang="en-US" sz="2800" dirty="0" smtClean="0">
                <a:solidFill>
                  <a:schemeClr val="bg1"/>
                </a:solidFill>
              </a:rPr>
              <a:t>		-  </a:t>
            </a:r>
            <a:r>
              <a:rPr lang="en-US" sz="2800" b="1" i="1" u="sng" dirty="0" smtClean="0">
                <a:solidFill>
                  <a:schemeClr val="bg1"/>
                </a:solidFill>
                <a:hlinkClick r:id="rId2" action="ppaction://hlinksldjump" tooltip="Respond to LOW oxygen within arterial blood system "/>
              </a:rPr>
              <a:t>Peripheral</a:t>
            </a:r>
            <a:r>
              <a:rPr lang="en-US" sz="2400" b="1" i="1" u="sng" dirty="0" smtClean="0">
                <a:solidFill>
                  <a:schemeClr val="bg1"/>
                </a:solidFill>
                <a:hlinkClick r:id="rId2" action="ppaction://hlinksldjump" tooltip="Respond to LOW oxygen within arterial blood system "/>
              </a:rPr>
              <a:t> </a:t>
            </a:r>
            <a:r>
              <a:rPr lang="en-US" sz="2400" b="1" i="1" u="sng" dirty="0" err="1" smtClean="0">
                <a:solidFill>
                  <a:schemeClr val="bg1"/>
                </a:solidFill>
                <a:hlinkClick r:id="rId2" action="ppaction://hlinksldjump" tooltip="Respond to LOW oxygen within arterial blood system "/>
              </a:rPr>
              <a:t>chemoreceptors</a:t>
            </a:r>
            <a:r>
              <a:rPr lang="en-US" sz="2400" b="1" i="1" u="sng" dirty="0" smtClean="0">
                <a:solidFill>
                  <a:schemeClr val="bg1"/>
                </a:solidFill>
                <a:hlinkClick r:id="rId2" action="ppaction://hlinksldjump" tooltip="Respond to LOW oxygen within arterial blood system "/>
              </a:rPr>
              <a:t>:</a:t>
            </a:r>
            <a:r>
              <a:rPr lang="en-US" sz="2400" b="1" dirty="0" smtClean="0">
                <a:solidFill>
                  <a:schemeClr val="bg1"/>
                </a:solidFill>
              </a:rPr>
              <a:t>	  </a:t>
            </a:r>
            <a:r>
              <a:rPr lang="en-US" sz="2000" dirty="0" smtClean="0">
                <a:solidFill>
                  <a:schemeClr val="bg1"/>
                </a:solidFill>
              </a:rPr>
              <a:t>Located in the carotid and 						   aortic bodies</a:t>
            </a:r>
          </a:p>
          <a:p>
            <a:pPr marL="342900" indent="-342900"/>
            <a:endParaRPr lang="en-US" sz="2800" dirty="0" smtClean="0">
              <a:solidFill>
                <a:schemeClr val="bg1"/>
              </a:solidFill>
            </a:endParaRPr>
          </a:p>
          <a:p>
            <a:pPr marL="342900" indent="-342900"/>
            <a:r>
              <a:rPr lang="en-US" sz="2800" dirty="0" smtClean="0">
                <a:solidFill>
                  <a:schemeClr val="bg1"/>
                </a:solidFill>
              </a:rPr>
              <a:t>		</a:t>
            </a:r>
            <a:r>
              <a:rPr lang="en-US" sz="2800" b="1" dirty="0" smtClean="0">
                <a:solidFill>
                  <a:schemeClr val="bg1"/>
                </a:solidFill>
              </a:rPr>
              <a:t>-</a:t>
            </a:r>
            <a:r>
              <a:rPr lang="en-US" sz="2800" dirty="0" smtClean="0">
                <a:solidFill>
                  <a:schemeClr val="bg1"/>
                </a:solidFill>
              </a:rPr>
              <a:t>  </a:t>
            </a:r>
            <a:r>
              <a:rPr lang="en-US" sz="2800" b="1" i="1" u="sng" dirty="0" smtClean="0">
                <a:solidFill>
                  <a:schemeClr val="bg1"/>
                </a:solidFill>
                <a:hlinkClick r:id="rId2" action="ppaction://hlinksldjump" tooltip="Respond to changes of carbon dioxide within the blood system"/>
              </a:rPr>
              <a:t>Central </a:t>
            </a:r>
            <a:r>
              <a:rPr lang="en-US" sz="2400" u="sng" dirty="0" err="1" smtClean="0">
                <a:solidFill>
                  <a:schemeClr val="bg1"/>
                </a:solidFill>
                <a:hlinkClick r:id="rId2" action="ppaction://hlinksldjump" tooltip="Respond to changes of carbon dioxide within the blood system"/>
              </a:rPr>
              <a:t>chemoreceptors</a:t>
            </a:r>
            <a:r>
              <a:rPr lang="en-US" sz="2400" dirty="0" smtClean="0">
                <a:solidFill>
                  <a:schemeClr val="bg1"/>
                </a:solidFill>
              </a:rPr>
              <a:t>:  Located in the </a:t>
            </a:r>
            <a:r>
              <a:rPr lang="en-US" sz="2000" dirty="0" smtClean="0">
                <a:solidFill>
                  <a:schemeClr val="bg1"/>
                </a:solidFill>
              </a:rPr>
              <a:t>Respiratory 					         	     center in the Medulla &amp; </a:t>
            </a:r>
            <a:r>
              <a:rPr lang="en-US" sz="2000" dirty="0" err="1" smtClean="0">
                <a:solidFill>
                  <a:schemeClr val="bg1"/>
                </a:solidFill>
              </a:rPr>
              <a:t>pons</a:t>
            </a:r>
            <a:endParaRPr lang="en-US" sz="2000" dirty="0" smtClean="0">
              <a:solidFill>
                <a:schemeClr val="bg1"/>
              </a:solidFill>
            </a:endParaRPr>
          </a:p>
          <a:p>
            <a:pPr marL="1714500" lvl="3" indent="-342900"/>
            <a:endParaRPr lang="en-US" sz="2800" dirty="0" smtClean="0">
              <a:solidFill>
                <a:schemeClr val="bg1"/>
              </a:solidFill>
            </a:endParaRPr>
          </a:p>
          <a:p>
            <a:pPr marL="342900" indent="-342900"/>
            <a:r>
              <a:rPr lang="en-US" sz="4000" dirty="0" smtClean="0">
                <a:solidFill>
                  <a:schemeClr val="bg1"/>
                </a:solidFill>
              </a:rPr>
              <a:t>2) </a:t>
            </a:r>
            <a:r>
              <a:rPr lang="en-US" sz="4000" b="1" dirty="0" smtClean="0">
                <a:solidFill>
                  <a:schemeClr val="bg1"/>
                </a:solidFill>
              </a:rPr>
              <a:t>Lung &amp; Chest wall Receptors</a:t>
            </a:r>
          </a:p>
          <a:p>
            <a:pPr marL="342900" indent="-342900"/>
            <a:endParaRPr lang="en-US" sz="2800" b="1" dirty="0" smtClean="0">
              <a:solidFill>
                <a:schemeClr val="bg1"/>
              </a:solidFill>
            </a:endParaRPr>
          </a:p>
          <a:p>
            <a:pPr marL="342900" indent="-342900"/>
            <a:r>
              <a:rPr lang="en-US" sz="2800" dirty="0" smtClean="0">
                <a:solidFill>
                  <a:schemeClr val="bg1"/>
                </a:solidFill>
              </a:rPr>
              <a:t>		</a:t>
            </a:r>
            <a:r>
              <a:rPr lang="en-US" sz="2000" dirty="0" smtClean="0">
                <a:solidFill>
                  <a:schemeClr val="bg1"/>
                </a:solidFill>
              </a:rPr>
              <a:t>-  </a:t>
            </a:r>
            <a:r>
              <a:rPr lang="en-US" sz="2800" b="1" i="1" u="sng" dirty="0" smtClean="0">
                <a:solidFill>
                  <a:schemeClr val="bg1"/>
                </a:solidFill>
                <a:hlinkClick r:id="rId2" action="ppaction://hlinksldjump" tooltip="Respond to changes in pressure in the walls of airways (Inhibit inspiration and promote expiration) (Porth, 2005)"/>
              </a:rPr>
              <a:t>Stretch</a:t>
            </a:r>
            <a:r>
              <a:rPr lang="en-US" sz="2000" dirty="0" smtClean="0">
                <a:solidFill>
                  <a:schemeClr val="bg1"/>
                </a:solidFill>
              </a:rPr>
              <a:t> </a:t>
            </a:r>
            <a:r>
              <a:rPr lang="en-US" sz="2400" dirty="0" smtClean="0">
                <a:solidFill>
                  <a:schemeClr val="bg1"/>
                </a:solidFill>
              </a:rPr>
              <a:t>(smooth muscle)</a:t>
            </a:r>
          </a:p>
          <a:p>
            <a:pPr marL="342900" indent="-342900"/>
            <a:endParaRPr lang="en-US" sz="2000" dirty="0" smtClean="0">
              <a:solidFill>
                <a:schemeClr val="bg1"/>
              </a:solidFill>
            </a:endParaRPr>
          </a:p>
          <a:p>
            <a:pPr marL="342900" indent="-342900"/>
            <a:r>
              <a:rPr lang="en-US" sz="2000" dirty="0" smtClean="0">
                <a:solidFill>
                  <a:schemeClr val="bg1"/>
                </a:solidFill>
              </a:rPr>
              <a:t>		- </a:t>
            </a:r>
            <a:r>
              <a:rPr lang="en-US" sz="2800" b="1" i="1" u="sng" dirty="0" smtClean="0">
                <a:solidFill>
                  <a:schemeClr val="bg1"/>
                </a:solidFill>
                <a:hlinkClick r:id="rId2" action="ppaction://hlinksldjump" tooltip="Stimulated by pollen, cigarette smoke, &amp; cold air.  Leads to constriction and rapid shallow breathing"/>
              </a:rPr>
              <a:t>Irritant</a:t>
            </a:r>
            <a:r>
              <a:rPr lang="en-US" sz="2000" dirty="0" smtClean="0">
                <a:solidFill>
                  <a:schemeClr val="bg1"/>
                </a:solidFill>
              </a:rPr>
              <a:t> </a:t>
            </a:r>
            <a:r>
              <a:rPr lang="en-US" sz="2400" dirty="0" smtClean="0">
                <a:solidFill>
                  <a:schemeClr val="bg1"/>
                </a:solidFill>
              </a:rPr>
              <a:t>(Airway of epithelial cells)</a:t>
            </a:r>
          </a:p>
          <a:p>
            <a:pPr marL="342900" indent="-342900"/>
            <a:endParaRPr lang="en-US" sz="2000" dirty="0" smtClean="0">
              <a:solidFill>
                <a:schemeClr val="bg1"/>
              </a:solidFill>
            </a:endParaRPr>
          </a:p>
          <a:p>
            <a:pPr marL="342900" indent="-342900"/>
            <a:r>
              <a:rPr lang="en-US" sz="2000" dirty="0" smtClean="0">
                <a:solidFill>
                  <a:schemeClr val="bg1"/>
                </a:solidFill>
              </a:rPr>
              <a:t>		- </a:t>
            </a:r>
            <a:r>
              <a:rPr lang="en-US" sz="2800" b="1" i="1" u="sng" dirty="0" err="1" smtClean="0">
                <a:solidFill>
                  <a:schemeClr val="bg1"/>
                </a:solidFill>
                <a:hlinkClick r:id="rId2" action="ppaction://hlinksldjump" tooltip="Sense Pulmonary congestion (edema),  pulmonary emboli, or pneumonia.  Will cause shallow and rapid breathing to occur."/>
              </a:rPr>
              <a:t>Juxtacapillary</a:t>
            </a:r>
            <a:r>
              <a:rPr lang="en-US" sz="2800" b="1" i="1" u="sng" dirty="0" smtClean="0">
                <a:solidFill>
                  <a:schemeClr val="bg1"/>
                </a:solidFill>
                <a:hlinkClick r:id="rId2" action="ppaction://hlinksldjump" tooltip="Sense Pulmonary congestion (edema),  pulmonary emboli, or pneumonia.  Will cause shallow and rapid breathing to occur."/>
              </a:rPr>
              <a:t> or J receptors </a:t>
            </a:r>
            <a:r>
              <a:rPr lang="en-US" sz="2400" dirty="0" smtClean="0">
                <a:solidFill>
                  <a:schemeClr val="bg1"/>
                </a:solidFill>
              </a:rPr>
              <a:t>(alveolar wall)</a:t>
            </a:r>
          </a:p>
        </p:txBody>
      </p:sp>
      <p:sp>
        <p:nvSpPr>
          <p:cNvPr id="4" name="TextBox 3"/>
          <p:cNvSpPr txBox="1"/>
          <p:nvPr/>
        </p:nvSpPr>
        <p:spPr>
          <a:xfrm>
            <a:off x="0" y="6096000"/>
            <a:ext cx="2024913" cy="230832"/>
          </a:xfrm>
          <a:prstGeom prst="rect">
            <a:avLst/>
          </a:prstGeom>
          <a:noFill/>
        </p:spPr>
        <p:txBody>
          <a:bodyPr wrap="none" rtlCol="0">
            <a:spAutoFit/>
          </a:bodyPr>
          <a:lstStyle/>
          <a:p>
            <a:r>
              <a:rPr lang="en-US" sz="900" dirty="0" err="1" smtClean="0">
                <a:solidFill>
                  <a:schemeClr val="bg1"/>
                </a:solidFill>
              </a:rPr>
              <a:t>Jantarakupt</a:t>
            </a:r>
            <a:r>
              <a:rPr lang="en-US" sz="900" dirty="0" smtClean="0">
                <a:solidFill>
                  <a:schemeClr val="bg1"/>
                </a:solidFill>
              </a:rPr>
              <a:t>, P. &amp; </a:t>
            </a:r>
            <a:r>
              <a:rPr lang="en-US" sz="900" dirty="0" err="1" smtClean="0">
                <a:solidFill>
                  <a:schemeClr val="bg1"/>
                </a:solidFill>
              </a:rPr>
              <a:t>Porock</a:t>
            </a:r>
            <a:r>
              <a:rPr lang="en-US" sz="900" dirty="0" smtClean="0">
                <a:solidFill>
                  <a:schemeClr val="bg1"/>
                </a:solidFill>
              </a:rPr>
              <a:t>, D.  (2005). </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164" y="152400"/>
            <a:ext cx="8816836" cy="2554545"/>
          </a:xfrm>
          <a:prstGeom prst="rect">
            <a:avLst/>
          </a:prstGeom>
          <a:noFill/>
        </p:spPr>
        <p:txBody>
          <a:bodyPr wrap="none" rtlCol="0">
            <a:spAutoFit/>
          </a:bodyPr>
          <a:lstStyle/>
          <a:p>
            <a:pPr algn="ctr"/>
            <a:r>
              <a:rPr lang="en-US" sz="3200" dirty="0" smtClean="0">
                <a:solidFill>
                  <a:schemeClr val="bg1"/>
                </a:solidFill>
              </a:rPr>
              <a:t>A nurse walks into a room and observes a patient </a:t>
            </a:r>
          </a:p>
          <a:p>
            <a:pPr algn="ctr"/>
            <a:r>
              <a:rPr lang="en-US" sz="3200" dirty="0" smtClean="0">
                <a:solidFill>
                  <a:schemeClr val="bg1"/>
                </a:solidFill>
              </a:rPr>
              <a:t>breathing rapid and shallow.  Respiratory rate</a:t>
            </a:r>
          </a:p>
          <a:p>
            <a:pPr algn="ctr"/>
            <a:r>
              <a:rPr lang="en-US" sz="3200" dirty="0" smtClean="0">
                <a:solidFill>
                  <a:schemeClr val="bg1"/>
                </a:solidFill>
              </a:rPr>
              <a:t>is 32 breaths/min and pulse ox at 80% on room</a:t>
            </a:r>
          </a:p>
          <a:p>
            <a:pPr algn="ctr"/>
            <a:r>
              <a:rPr lang="en-US" sz="3200" dirty="0" smtClean="0">
                <a:solidFill>
                  <a:schemeClr val="bg1"/>
                </a:solidFill>
              </a:rPr>
              <a:t>air. What </a:t>
            </a:r>
            <a:r>
              <a:rPr lang="en-US" sz="3200" b="1" i="1" dirty="0" smtClean="0">
                <a:solidFill>
                  <a:schemeClr val="bg1"/>
                </a:solidFill>
              </a:rPr>
              <a:t>receptors</a:t>
            </a:r>
            <a:r>
              <a:rPr lang="en-US" sz="3200" dirty="0" smtClean="0">
                <a:solidFill>
                  <a:schemeClr val="bg1"/>
                </a:solidFill>
              </a:rPr>
              <a:t> alerted the </a:t>
            </a:r>
          </a:p>
          <a:p>
            <a:pPr algn="ctr"/>
            <a:r>
              <a:rPr lang="en-US" sz="3200" dirty="0" smtClean="0">
                <a:solidFill>
                  <a:schemeClr val="bg1"/>
                </a:solidFill>
              </a:rPr>
              <a:t>respiratory center to turn ON ?</a:t>
            </a:r>
            <a:endParaRPr lang="en-US" sz="3200" dirty="0">
              <a:solidFill>
                <a:schemeClr val="bg1"/>
              </a:solidFill>
            </a:endParaRPr>
          </a:p>
        </p:txBody>
      </p:sp>
      <p:sp>
        <p:nvSpPr>
          <p:cNvPr id="8" name="Flowchart: Alternate Process 7"/>
          <p:cNvSpPr/>
          <p:nvPr/>
        </p:nvSpPr>
        <p:spPr>
          <a:xfrm>
            <a:off x="762000" y="2819400"/>
            <a:ext cx="3429000" cy="1676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Incorrect.</a:t>
            </a:r>
          </a:p>
          <a:p>
            <a:pPr algn="ctr"/>
            <a:r>
              <a:rPr lang="en-US" sz="1700" dirty="0" smtClean="0"/>
              <a:t>These receptors are located in the medulla &amp; </a:t>
            </a:r>
            <a:r>
              <a:rPr lang="en-US" sz="1700" dirty="0" err="1" smtClean="0"/>
              <a:t>pons</a:t>
            </a:r>
            <a:r>
              <a:rPr lang="en-US" sz="1700" dirty="0" smtClean="0"/>
              <a:t> and stimulate the resp. center when there are high levels of carbon dioxide in the blood.</a:t>
            </a:r>
            <a:endParaRPr lang="en-US" sz="1700" dirty="0"/>
          </a:p>
        </p:txBody>
      </p:sp>
      <p:sp>
        <p:nvSpPr>
          <p:cNvPr id="4" name="Flowchart: Alternate Process 3"/>
          <p:cNvSpPr/>
          <p:nvPr/>
        </p:nvSpPr>
        <p:spPr>
          <a:xfrm>
            <a:off x="762000" y="2819400"/>
            <a:ext cx="3429000" cy="167640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Central </a:t>
            </a:r>
          </a:p>
          <a:p>
            <a:pPr algn="ctr"/>
            <a:r>
              <a:rPr lang="en-US" sz="2800" dirty="0" err="1" smtClean="0"/>
              <a:t>Chemoreceptors</a:t>
            </a:r>
            <a:endParaRPr lang="en-US" sz="2800" dirty="0"/>
          </a:p>
        </p:txBody>
      </p:sp>
      <p:sp>
        <p:nvSpPr>
          <p:cNvPr id="9" name="Flowchart: Alternate Process 8"/>
          <p:cNvSpPr/>
          <p:nvPr/>
        </p:nvSpPr>
        <p:spPr>
          <a:xfrm>
            <a:off x="762000" y="4572000"/>
            <a:ext cx="3429000" cy="1676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Incorrect.</a:t>
            </a:r>
          </a:p>
          <a:p>
            <a:pPr algn="ctr"/>
            <a:r>
              <a:rPr lang="en-US" dirty="0" smtClean="0"/>
              <a:t>These receptors are located in smooth muscle and do not stimulate the respiratory center when there is LOW oxygen in the blood.</a:t>
            </a:r>
            <a:endParaRPr lang="en-US" dirty="0"/>
          </a:p>
        </p:txBody>
      </p:sp>
      <p:sp>
        <p:nvSpPr>
          <p:cNvPr id="10" name="Flowchart: Alternate Process 9"/>
          <p:cNvSpPr/>
          <p:nvPr/>
        </p:nvSpPr>
        <p:spPr>
          <a:xfrm>
            <a:off x="4343400" y="2819400"/>
            <a:ext cx="3429000" cy="1676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Incorrect</a:t>
            </a:r>
          </a:p>
          <a:p>
            <a:pPr algn="ctr"/>
            <a:r>
              <a:rPr lang="en-US" dirty="0" smtClean="0"/>
              <a:t>In this situation because this scenario did not mention crackles in the lungs that would suggest pulmonary edema.</a:t>
            </a:r>
          </a:p>
        </p:txBody>
      </p:sp>
      <p:sp>
        <p:nvSpPr>
          <p:cNvPr id="11" name="Flowchart: Alternate Process 10"/>
          <p:cNvSpPr/>
          <p:nvPr/>
        </p:nvSpPr>
        <p:spPr>
          <a:xfrm>
            <a:off x="4343400" y="4572000"/>
            <a:ext cx="3429000" cy="1676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Correct!!</a:t>
            </a:r>
          </a:p>
          <a:p>
            <a:pPr algn="ctr"/>
            <a:r>
              <a:rPr lang="en-US" dirty="0" smtClean="0"/>
              <a:t>These receptors alert the respiratory center when there is LOW oxygen in the blood</a:t>
            </a:r>
            <a:endParaRPr lang="en-US" dirty="0"/>
          </a:p>
        </p:txBody>
      </p:sp>
      <p:sp>
        <p:nvSpPr>
          <p:cNvPr id="12" name="Flowchart: Alternate Process 11"/>
          <p:cNvSpPr/>
          <p:nvPr/>
        </p:nvSpPr>
        <p:spPr>
          <a:xfrm>
            <a:off x="4343400" y="2819400"/>
            <a:ext cx="3429000" cy="1676400"/>
          </a:xfrm>
          <a:prstGeom prst="flowChartAlternate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J Receptors</a:t>
            </a:r>
            <a:endParaRPr lang="en-US" sz="2800" dirty="0"/>
          </a:p>
        </p:txBody>
      </p:sp>
      <p:sp>
        <p:nvSpPr>
          <p:cNvPr id="13" name="Flowchart: Alternate Process 12"/>
          <p:cNvSpPr/>
          <p:nvPr/>
        </p:nvSpPr>
        <p:spPr>
          <a:xfrm>
            <a:off x="762000" y="4572000"/>
            <a:ext cx="3429000" cy="1676400"/>
          </a:xfrm>
          <a:prstGeom prst="flowChartAlternateProcess">
            <a:avLst/>
          </a:prstGeom>
          <a:solidFill>
            <a:srgbClr val="F71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Stretch </a:t>
            </a:r>
          </a:p>
          <a:p>
            <a:pPr algn="ctr"/>
            <a:r>
              <a:rPr lang="en-US" sz="2800" dirty="0" smtClean="0"/>
              <a:t>Receptors</a:t>
            </a:r>
          </a:p>
        </p:txBody>
      </p:sp>
      <p:sp>
        <p:nvSpPr>
          <p:cNvPr id="14" name="Flowchart: Alternate Process 13"/>
          <p:cNvSpPr/>
          <p:nvPr/>
        </p:nvSpPr>
        <p:spPr>
          <a:xfrm>
            <a:off x="4343400" y="4572000"/>
            <a:ext cx="3429000" cy="1676400"/>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Peripheral  </a:t>
            </a:r>
          </a:p>
          <a:p>
            <a:pPr algn="ctr"/>
            <a:r>
              <a:rPr lang="en-US" sz="2800" dirty="0" err="1" smtClean="0"/>
              <a:t>Chemoreceptors</a:t>
            </a:r>
            <a:endParaRPr lang="en-US"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animBg="1"/>
      <p:bldP spid="12"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5392</TotalTime>
  <Words>3849</Words>
  <Application>Microsoft Office PowerPoint</Application>
  <PresentationFormat>On-screen Show (4:3)</PresentationFormat>
  <Paragraphs>787</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DYSPNEA  In Advanced Lung Cancer Patients</vt:lpstr>
      <vt:lpstr>How to navigate this tutorial: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Dyspnea:  In Palliative Lung Cancer Patients</dc:title>
  <dc:creator> </dc:creator>
  <cp:lastModifiedBy> </cp:lastModifiedBy>
  <cp:revision>322</cp:revision>
  <dcterms:created xsi:type="dcterms:W3CDTF">2010-03-10T20:24:51Z</dcterms:created>
  <dcterms:modified xsi:type="dcterms:W3CDTF">2010-06-11T14:16:21Z</dcterms:modified>
</cp:coreProperties>
</file>